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40"/>
  </p:notesMasterIdLst>
  <p:handoutMasterIdLst>
    <p:handoutMasterId r:id="rId41"/>
  </p:handoutMasterIdLst>
  <p:sldIdLst>
    <p:sldId id="258" r:id="rId2"/>
    <p:sldId id="281" r:id="rId3"/>
    <p:sldId id="276" r:id="rId4"/>
    <p:sldId id="277" r:id="rId5"/>
    <p:sldId id="278" r:id="rId6"/>
    <p:sldId id="279" r:id="rId7"/>
    <p:sldId id="280" r:id="rId8"/>
    <p:sldId id="271" r:id="rId9"/>
    <p:sldId id="272" r:id="rId10"/>
    <p:sldId id="273" r:id="rId11"/>
    <p:sldId id="274" r:id="rId12"/>
    <p:sldId id="260" r:id="rId13"/>
    <p:sldId id="286" r:id="rId14"/>
    <p:sldId id="287" r:id="rId15"/>
    <p:sldId id="261" r:id="rId16"/>
    <p:sldId id="284" r:id="rId17"/>
    <p:sldId id="262" r:id="rId18"/>
    <p:sldId id="263" r:id="rId19"/>
    <p:sldId id="264" r:id="rId20"/>
    <p:sldId id="265" r:id="rId21"/>
    <p:sldId id="266" r:id="rId22"/>
    <p:sldId id="267" r:id="rId23"/>
    <p:sldId id="268" r:id="rId24"/>
    <p:sldId id="269" r:id="rId25"/>
    <p:sldId id="282" r:id="rId26"/>
    <p:sldId id="283" r:id="rId27"/>
    <p:sldId id="289" r:id="rId28"/>
    <p:sldId id="290" r:id="rId29"/>
    <p:sldId id="291" r:id="rId30"/>
    <p:sldId id="292" r:id="rId31"/>
    <p:sldId id="293" r:id="rId32"/>
    <p:sldId id="294" r:id="rId33"/>
    <p:sldId id="295" r:id="rId34"/>
    <p:sldId id="296" r:id="rId35"/>
    <p:sldId id="297" r:id="rId36"/>
    <p:sldId id="298" r:id="rId37"/>
    <p:sldId id="288" r:id="rId38"/>
    <p:sldId id="285" r:id="rId39"/>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39" autoAdjust="0"/>
    <p:restoredTop sz="94660"/>
  </p:normalViewPr>
  <p:slideViewPr>
    <p:cSldViewPr snapToGrid="0">
      <p:cViewPr varScale="1">
        <p:scale>
          <a:sx n="74" d="100"/>
          <a:sy n="74" d="100"/>
        </p:scale>
        <p:origin x="582"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image" Target="../media/image12.wmf"/><Relationship Id="rId7" Type="http://schemas.openxmlformats.org/officeDocument/2006/relationships/image" Target="../media/image16.wmf"/><Relationship Id="rId12" Type="http://schemas.openxmlformats.org/officeDocument/2006/relationships/image" Target="../media/image21.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11" Type="http://schemas.openxmlformats.org/officeDocument/2006/relationships/image" Target="../media/image20.wmf"/><Relationship Id="rId5" Type="http://schemas.openxmlformats.org/officeDocument/2006/relationships/image" Target="../media/image14.wmf"/><Relationship Id="rId10" Type="http://schemas.openxmlformats.org/officeDocument/2006/relationships/image" Target="../media/image19.wmf"/><Relationship Id="rId4" Type="http://schemas.openxmlformats.org/officeDocument/2006/relationships/image" Target="../media/image13.wmf"/><Relationship Id="rId9"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5" Type="http://schemas.openxmlformats.org/officeDocument/2006/relationships/image" Target="../media/image27.wmf"/><Relationship Id="rId4"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r>
              <a:rPr lang="fa-IR" smtClean="0"/>
              <a:t>تابع دهم تجربی لهراب</a:t>
            </a:r>
            <a:endParaRPr lang="fa-IR"/>
          </a:p>
        </p:txBody>
      </p:sp>
      <p:sp>
        <p:nvSpPr>
          <p:cNvPr id="3" name="Date Placeholder 2"/>
          <p:cNvSpPr>
            <a:spLocks noGrp="1"/>
          </p:cNvSpPr>
          <p:nvPr>
            <p:ph type="dt" sz="quarter" idx="1"/>
          </p:nvPr>
        </p:nvSpPr>
        <p:spPr>
          <a:xfrm>
            <a:off x="1588" y="0"/>
            <a:ext cx="2971800" cy="458788"/>
          </a:xfrm>
          <a:prstGeom prst="rect">
            <a:avLst/>
          </a:prstGeom>
        </p:spPr>
        <p:txBody>
          <a:bodyPr vert="horz" lIns="91440" tIns="45720" rIns="91440" bIns="45720" rtlCol="1"/>
          <a:lstStyle>
            <a:lvl1pPr algn="l">
              <a:defRPr sz="1200"/>
            </a:lvl1pPr>
          </a:lstStyle>
          <a:p>
            <a:fld id="{47EA0E08-08F0-4F52-8994-69337B55BDA5}" type="datetimeFigureOut">
              <a:rPr lang="fa-IR" smtClean="0"/>
              <a:t>07/17/1441</a:t>
            </a:fld>
            <a:endParaRPr lang="fa-IR"/>
          </a:p>
        </p:txBody>
      </p:sp>
      <p:sp>
        <p:nvSpPr>
          <p:cNvPr id="4" name="Footer Placeholder 3"/>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l">
              <a:defRPr sz="1200"/>
            </a:lvl1pPr>
          </a:lstStyle>
          <a:p>
            <a:fld id="{102B2429-8304-43AE-9DEE-45F6A99DEA51}" type="slidenum">
              <a:rPr lang="fa-IR" smtClean="0"/>
              <a:t>‹#›</a:t>
            </a:fld>
            <a:endParaRPr lang="fa-IR"/>
          </a:p>
        </p:txBody>
      </p:sp>
    </p:spTree>
    <p:extLst>
      <p:ext uri="{BB962C8B-B14F-4D97-AF65-F5344CB8AC3E}">
        <p14:creationId xmlns:p14="http://schemas.microsoft.com/office/powerpoint/2010/main" val="1741563330"/>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r>
              <a:rPr lang="fa-IR" smtClean="0"/>
              <a:t>تابع دهم تجربی لهراب</a:t>
            </a:r>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9F19B77E-748C-4900-B01E-D15BB7DC43CA}" type="datetimeFigureOut">
              <a:rPr lang="fa-IR" smtClean="0"/>
              <a:t>07/17/1441</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34685DE1-7C77-487C-9F4D-B4303F8EC6F1}" type="slidenum">
              <a:rPr lang="fa-IR" smtClean="0"/>
              <a:t>‹#›</a:t>
            </a:fld>
            <a:endParaRPr lang="fa-IR"/>
          </a:p>
        </p:txBody>
      </p:sp>
    </p:spTree>
    <p:extLst>
      <p:ext uri="{BB962C8B-B14F-4D97-AF65-F5344CB8AC3E}">
        <p14:creationId xmlns:p14="http://schemas.microsoft.com/office/powerpoint/2010/main" val="2849121166"/>
      </p:ext>
    </p:extLst>
  </p:cSld>
  <p:clrMap bg1="lt1" tx1="dk1" bg2="lt2" tx2="dk2" accent1="accent1" accent2="accent2" accent3="accent3" accent4="accent4" accent5="accent5" accent6="accent6" hlink="hlink" folHlink="folHlink"/>
  <p:hf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34685DE1-7C77-487C-9F4D-B4303F8EC6F1}" type="slidenum">
              <a:rPr lang="fa-IR" smtClean="0"/>
              <a:t>1</a:t>
            </a:fld>
            <a:endParaRPr lang="fa-IR"/>
          </a:p>
        </p:txBody>
      </p:sp>
      <p:sp>
        <p:nvSpPr>
          <p:cNvPr id="5" name="Header Placeholder 4"/>
          <p:cNvSpPr>
            <a:spLocks noGrp="1"/>
          </p:cNvSpPr>
          <p:nvPr>
            <p:ph type="hdr" sz="quarter" idx="11"/>
          </p:nvPr>
        </p:nvSpPr>
        <p:spPr/>
        <p:txBody>
          <a:bodyPr/>
          <a:lstStyle/>
          <a:p>
            <a:r>
              <a:rPr lang="fa-IR" smtClean="0"/>
              <a:t>تابع دهم تجربی لهراب</a:t>
            </a:r>
            <a:endParaRPr lang="fa-IR"/>
          </a:p>
        </p:txBody>
      </p:sp>
      <p:sp>
        <p:nvSpPr>
          <p:cNvPr id="6" name="Footer Placeholder 5"/>
          <p:cNvSpPr>
            <a:spLocks noGrp="1"/>
          </p:cNvSpPr>
          <p:nvPr>
            <p:ph type="ftr" sz="quarter" idx="12"/>
          </p:nvPr>
        </p:nvSpPr>
        <p:spPr/>
        <p:txBody>
          <a:bodyPr/>
          <a:lstStyle/>
          <a:p>
            <a:endParaRPr lang="fa-IR"/>
          </a:p>
        </p:txBody>
      </p:sp>
    </p:spTree>
    <p:extLst>
      <p:ext uri="{BB962C8B-B14F-4D97-AF65-F5344CB8AC3E}">
        <p14:creationId xmlns:p14="http://schemas.microsoft.com/office/powerpoint/2010/main" val="21305139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81E68D-EB40-411F-9170-549659FE216A}" type="slidenum">
              <a:rPr lang="en-US" smtClean="0"/>
              <a:pPr/>
              <a:t>11</a:t>
            </a:fld>
            <a:endParaRPr lang="en-US" dirty="0"/>
          </a:p>
        </p:txBody>
      </p:sp>
    </p:spTree>
    <p:extLst>
      <p:ext uri="{BB962C8B-B14F-4D97-AF65-F5344CB8AC3E}">
        <p14:creationId xmlns:p14="http://schemas.microsoft.com/office/powerpoint/2010/main" val="3410842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81E68D-EB40-411F-9170-549659FE216A}" type="slidenum">
              <a:rPr lang="en-US" smtClean="0"/>
              <a:pPr/>
              <a:t>3</a:t>
            </a:fld>
            <a:endParaRPr lang="en-US" dirty="0"/>
          </a:p>
        </p:txBody>
      </p:sp>
    </p:spTree>
    <p:extLst>
      <p:ext uri="{BB962C8B-B14F-4D97-AF65-F5344CB8AC3E}">
        <p14:creationId xmlns:p14="http://schemas.microsoft.com/office/powerpoint/2010/main" val="587383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81E68D-EB40-411F-9170-549659FE216A}" type="slidenum">
              <a:rPr lang="en-US" smtClean="0"/>
              <a:pPr/>
              <a:t>4</a:t>
            </a:fld>
            <a:endParaRPr lang="en-US" dirty="0"/>
          </a:p>
        </p:txBody>
      </p:sp>
    </p:spTree>
    <p:extLst>
      <p:ext uri="{BB962C8B-B14F-4D97-AF65-F5344CB8AC3E}">
        <p14:creationId xmlns:p14="http://schemas.microsoft.com/office/powerpoint/2010/main" val="217722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81E68D-EB40-411F-9170-549659FE216A}" type="slidenum">
              <a:rPr lang="en-US" smtClean="0"/>
              <a:pPr/>
              <a:t>5</a:t>
            </a:fld>
            <a:endParaRPr lang="en-US" dirty="0"/>
          </a:p>
        </p:txBody>
      </p:sp>
    </p:spTree>
    <p:extLst>
      <p:ext uri="{BB962C8B-B14F-4D97-AF65-F5344CB8AC3E}">
        <p14:creationId xmlns:p14="http://schemas.microsoft.com/office/powerpoint/2010/main" val="2349784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81E68D-EB40-411F-9170-549659FE216A}" type="slidenum">
              <a:rPr lang="en-US" smtClean="0"/>
              <a:pPr/>
              <a:t>6</a:t>
            </a:fld>
            <a:endParaRPr lang="en-US" dirty="0"/>
          </a:p>
        </p:txBody>
      </p:sp>
    </p:spTree>
    <p:extLst>
      <p:ext uri="{BB962C8B-B14F-4D97-AF65-F5344CB8AC3E}">
        <p14:creationId xmlns:p14="http://schemas.microsoft.com/office/powerpoint/2010/main" val="1504749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81E68D-EB40-411F-9170-549659FE216A}" type="slidenum">
              <a:rPr lang="en-US" smtClean="0"/>
              <a:pPr/>
              <a:t>7</a:t>
            </a:fld>
            <a:endParaRPr lang="en-US" dirty="0"/>
          </a:p>
        </p:txBody>
      </p:sp>
    </p:spTree>
    <p:extLst>
      <p:ext uri="{BB962C8B-B14F-4D97-AF65-F5344CB8AC3E}">
        <p14:creationId xmlns:p14="http://schemas.microsoft.com/office/powerpoint/2010/main" val="734882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81E68D-EB40-411F-9170-549659FE216A}" type="slidenum">
              <a:rPr lang="en-US" smtClean="0"/>
              <a:pPr/>
              <a:t>8</a:t>
            </a:fld>
            <a:endParaRPr lang="en-US" dirty="0"/>
          </a:p>
        </p:txBody>
      </p:sp>
    </p:spTree>
    <p:extLst>
      <p:ext uri="{BB962C8B-B14F-4D97-AF65-F5344CB8AC3E}">
        <p14:creationId xmlns:p14="http://schemas.microsoft.com/office/powerpoint/2010/main" val="2417014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81E68D-EB40-411F-9170-549659FE216A}" type="slidenum">
              <a:rPr lang="en-US" smtClean="0"/>
              <a:pPr/>
              <a:t>9</a:t>
            </a:fld>
            <a:endParaRPr lang="en-US" dirty="0"/>
          </a:p>
        </p:txBody>
      </p:sp>
    </p:spTree>
    <p:extLst>
      <p:ext uri="{BB962C8B-B14F-4D97-AF65-F5344CB8AC3E}">
        <p14:creationId xmlns:p14="http://schemas.microsoft.com/office/powerpoint/2010/main" val="4065743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81E68D-EB40-411F-9170-549659FE216A}" type="slidenum">
              <a:rPr lang="en-US" smtClean="0"/>
              <a:pPr/>
              <a:t>10</a:t>
            </a:fld>
            <a:endParaRPr lang="en-US" dirty="0"/>
          </a:p>
        </p:txBody>
      </p:sp>
    </p:spTree>
    <p:extLst>
      <p:ext uri="{BB962C8B-B14F-4D97-AF65-F5344CB8AC3E}">
        <p14:creationId xmlns:p14="http://schemas.microsoft.com/office/powerpoint/2010/main" val="3341293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DA76ABAC-A5B2-487C-BC39-236AD3DAFEF7}" type="datetime8">
              <a:rPr lang="fa-IR" smtClean="0"/>
              <a:t>مارس 11، 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56D3439-AB24-45D9-BC31-4C4A48132097}" type="slidenum">
              <a:rPr lang="fa-IR" smtClean="0"/>
              <a:t>‹#›</a:t>
            </a:fld>
            <a:endParaRPr lang="fa-IR"/>
          </a:p>
        </p:txBody>
      </p:sp>
    </p:spTree>
    <p:extLst>
      <p:ext uri="{BB962C8B-B14F-4D97-AF65-F5344CB8AC3E}">
        <p14:creationId xmlns:p14="http://schemas.microsoft.com/office/powerpoint/2010/main" val="15629712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42B9A39-1EC3-4540-88C4-922BFE0F83C5}" type="datetime8">
              <a:rPr lang="fa-IR" smtClean="0"/>
              <a:t>مارس 11، 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56D3439-AB24-45D9-BC31-4C4A48132097}" type="slidenum">
              <a:rPr lang="fa-IR" smtClean="0"/>
              <a:t>‹#›</a:t>
            </a:fld>
            <a:endParaRPr lang="fa-IR"/>
          </a:p>
        </p:txBody>
      </p:sp>
    </p:spTree>
    <p:extLst>
      <p:ext uri="{BB962C8B-B14F-4D97-AF65-F5344CB8AC3E}">
        <p14:creationId xmlns:p14="http://schemas.microsoft.com/office/powerpoint/2010/main" val="2499615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470B677-CBF3-47BB-87E2-AA45314A4A25}" type="datetime8">
              <a:rPr lang="fa-IR" smtClean="0"/>
              <a:t>مارس 11، 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56D3439-AB24-45D9-BC31-4C4A48132097}" type="slidenum">
              <a:rPr lang="fa-IR" smtClean="0"/>
              <a:t>‹#›</a:t>
            </a:fld>
            <a:endParaRPr lang="fa-IR"/>
          </a:p>
        </p:txBody>
      </p:sp>
    </p:spTree>
    <p:extLst>
      <p:ext uri="{BB962C8B-B14F-4D97-AF65-F5344CB8AC3E}">
        <p14:creationId xmlns:p14="http://schemas.microsoft.com/office/powerpoint/2010/main" val="1797972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652365E-F260-4B0F-9550-EBECBFA5D67A}" type="datetime8">
              <a:rPr lang="fa-IR" smtClean="0"/>
              <a:t>مارس 11، 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56D3439-AB24-45D9-BC31-4C4A48132097}" type="slidenum">
              <a:rPr lang="fa-IR" smtClean="0"/>
              <a:t>‹#›</a:t>
            </a:fld>
            <a:endParaRPr lang="fa-IR"/>
          </a:p>
        </p:txBody>
      </p:sp>
    </p:spTree>
    <p:extLst>
      <p:ext uri="{BB962C8B-B14F-4D97-AF65-F5344CB8AC3E}">
        <p14:creationId xmlns:p14="http://schemas.microsoft.com/office/powerpoint/2010/main" val="3072842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2897ED-2884-46D6-A0E8-D6D001932A0E}" type="datetime8">
              <a:rPr lang="fa-IR" smtClean="0"/>
              <a:t>مارس 11، 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56D3439-AB24-45D9-BC31-4C4A48132097}" type="slidenum">
              <a:rPr lang="fa-IR" smtClean="0"/>
              <a:t>‹#›</a:t>
            </a:fld>
            <a:endParaRPr lang="fa-IR"/>
          </a:p>
        </p:txBody>
      </p:sp>
    </p:spTree>
    <p:extLst>
      <p:ext uri="{BB962C8B-B14F-4D97-AF65-F5344CB8AC3E}">
        <p14:creationId xmlns:p14="http://schemas.microsoft.com/office/powerpoint/2010/main" val="4222727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F7107FFD-9BD6-4809-9958-EF86C6F16BD2}" type="datetime8">
              <a:rPr lang="fa-IR" smtClean="0"/>
              <a:t>مارس 11، 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56D3439-AB24-45D9-BC31-4C4A48132097}" type="slidenum">
              <a:rPr lang="fa-IR" smtClean="0"/>
              <a:t>‹#›</a:t>
            </a:fld>
            <a:endParaRPr lang="fa-IR"/>
          </a:p>
        </p:txBody>
      </p:sp>
    </p:spTree>
    <p:extLst>
      <p:ext uri="{BB962C8B-B14F-4D97-AF65-F5344CB8AC3E}">
        <p14:creationId xmlns:p14="http://schemas.microsoft.com/office/powerpoint/2010/main" val="2830647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356D4530-64C8-4E5E-B5D1-6F47CB534D9E}" type="datetime8">
              <a:rPr lang="fa-IR" smtClean="0"/>
              <a:t>مارس 11، 20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56D3439-AB24-45D9-BC31-4C4A48132097}" type="slidenum">
              <a:rPr lang="fa-IR" smtClean="0"/>
              <a:t>‹#›</a:t>
            </a:fld>
            <a:endParaRPr lang="fa-IR"/>
          </a:p>
        </p:txBody>
      </p:sp>
    </p:spTree>
    <p:extLst>
      <p:ext uri="{BB962C8B-B14F-4D97-AF65-F5344CB8AC3E}">
        <p14:creationId xmlns:p14="http://schemas.microsoft.com/office/powerpoint/2010/main" val="2633297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C407BF55-F5A2-451F-B71E-5CC8C7CD4BAD}" type="datetime8">
              <a:rPr lang="fa-IR" smtClean="0"/>
              <a:t>مارس 11، 20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56D3439-AB24-45D9-BC31-4C4A48132097}" type="slidenum">
              <a:rPr lang="fa-IR" smtClean="0"/>
              <a:t>‹#›</a:t>
            </a:fld>
            <a:endParaRPr lang="fa-IR"/>
          </a:p>
        </p:txBody>
      </p:sp>
    </p:spTree>
    <p:extLst>
      <p:ext uri="{BB962C8B-B14F-4D97-AF65-F5344CB8AC3E}">
        <p14:creationId xmlns:p14="http://schemas.microsoft.com/office/powerpoint/2010/main" val="2299352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730A76-30D8-4B43-82F9-CC898F79BA2F}" type="datetime8">
              <a:rPr lang="fa-IR" smtClean="0"/>
              <a:t>مارس 11، 20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56D3439-AB24-45D9-BC31-4C4A48132097}" type="slidenum">
              <a:rPr lang="fa-IR" smtClean="0"/>
              <a:t>‹#›</a:t>
            </a:fld>
            <a:endParaRPr lang="fa-IR"/>
          </a:p>
        </p:txBody>
      </p:sp>
    </p:spTree>
    <p:extLst>
      <p:ext uri="{BB962C8B-B14F-4D97-AF65-F5344CB8AC3E}">
        <p14:creationId xmlns:p14="http://schemas.microsoft.com/office/powerpoint/2010/main" val="2562801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ACE543-8348-47DB-A03C-9601AA6A1038}" type="datetime8">
              <a:rPr lang="fa-IR" smtClean="0"/>
              <a:t>مارس 11، 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56D3439-AB24-45D9-BC31-4C4A48132097}" type="slidenum">
              <a:rPr lang="fa-IR" smtClean="0"/>
              <a:t>‹#›</a:t>
            </a:fld>
            <a:endParaRPr lang="fa-IR"/>
          </a:p>
        </p:txBody>
      </p:sp>
    </p:spTree>
    <p:extLst>
      <p:ext uri="{BB962C8B-B14F-4D97-AF65-F5344CB8AC3E}">
        <p14:creationId xmlns:p14="http://schemas.microsoft.com/office/powerpoint/2010/main" val="147550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B4497C-A9DD-4FCE-8B99-53D7387956B2}" type="datetime8">
              <a:rPr lang="fa-IR" smtClean="0"/>
              <a:t>مارس 11، 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56D3439-AB24-45D9-BC31-4C4A48132097}" type="slidenum">
              <a:rPr lang="fa-IR" smtClean="0"/>
              <a:t>‹#›</a:t>
            </a:fld>
            <a:endParaRPr lang="fa-IR"/>
          </a:p>
        </p:txBody>
      </p:sp>
    </p:spTree>
    <p:extLst>
      <p:ext uri="{BB962C8B-B14F-4D97-AF65-F5344CB8AC3E}">
        <p14:creationId xmlns:p14="http://schemas.microsoft.com/office/powerpoint/2010/main" val="4161283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D455005-5264-404C-9565-1D834E9DAACB}" type="datetime8">
              <a:rPr lang="fa-IR" smtClean="0"/>
              <a:t>مارس 11، 20</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56D3439-AB24-45D9-BC31-4C4A48132097}" type="slidenum">
              <a:rPr lang="fa-IR" smtClean="0"/>
              <a:t>‹#›</a:t>
            </a:fld>
            <a:endParaRPr lang="fa-IR"/>
          </a:p>
        </p:txBody>
      </p:sp>
    </p:spTree>
    <p:extLst>
      <p:ext uri="{BB962C8B-B14F-4D97-AF65-F5344CB8AC3E}">
        <p14:creationId xmlns:p14="http://schemas.microsoft.com/office/powerpoint/2010/main" val="3635755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2.wmf"/><Relationship Id="rId4" Type="http://schemas.openxmlformats.org/officeDocument/2006/relationships/oleObject" Target="../embeddings/oleObject19.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2.bin"/><Relationship Id="rId13" Type="http://schemas.openxmlformats.org/officeDocument/2006/relationships/image" Target="../media/image27.wmf"/><Relationship Id="rId3" Type="http://schemas.openxmlformats.org/officeDocument/2006/relationships/notesSlide" Target="../notesSlides/notesSlide10.xml"/><Relationship Id="rId7" Type="http://schemas.openxmlformats.org/officeDocument/2006/relationships/image" Target="../media/image24.wmf"/><Relationship Id="rId12"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21.bin"/><Relationship Id="rId11" Type="http://schemas.openxmlformats.org/officeDocument/2006/relationships/image" Target="../media/image26.wmf"/><Relationship Id="rId5" Type="http://schemas.openxmlformats.org/officeDocument/2006/relationships/image" Target="../media/image23.wmf"/><Relationship Id="rId10" Type="http://schemas.openxmlformats.org/officeDocument/2006/relationships/oleObject" Target="../embeddings/oleObject23.bin"/><Relationship Id="rId4" Type="http://schemas.openxmlformats.org/officeDocument/2006/relationships/oleObject" Target="../embeddings/oleObject20.bin"/><Relationship Id="rId9" Type="http://schemas.openxmlformats.org/officeDocument/2006/relationships/image" Target="../media/image25.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7.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9.wmf"/><Relationship Id="rId5" Type="http://schemas.openxmlformats.org/officeDocument/2006/relationships/image" Target="../media/image6.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8.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14.wmf"/><Relationship Id="rId18" Type="http://schemas.openxmlformats.org/officeDocument/2006/relationships/oleObject" Target="../embeddings/oleObject14.bin"/><Relationship Id="rId26" Type="http://schemas.openxmlformats.org/officeDocument/2006/relationships/oleObject" Target="../embeddings/oleObject18.bin"/><Relationship Id="rId3" Type="http://schemas.openxmlformats.org/officeDocument/2006/relationships/notesSlide" Target="../notesSlides/notesSlide8.xml"/><Relationship Id="rId21" Type="http://schemas.openxmlformats.org/officeDocument/2006/relationships/image" Target="../media/image18.wmf"/><Relationship Id="rId7" Type="http://schemas.openxmlformats.org/officeDocument/2006/relationships/image" Target="../media/image11.wmf"/><Relationship Id="rId12" Type="http://schemas.openxmlformats.org/officeDocument/2006/relationships/oleObject" Target="../embeddings/oleObject11.bin"/><Relationship Id="rId17" Type="http://schemas.openxmlformats.org/officeDocument/2006/relationships/image" Target="../media/image16.wmf"/><Relationship Id="rId25" Type="http://schemas.openxmlformats.org/officeDocument/2006/relationships/image" Target="../media/image20.wmf"/><Relationship Id="rId2" Type="http://schemas.openxmlformats.org/officeDocument/2006/relationships/slideLayout" Target="../slideLayouts/slideLayout2.xml"/><Relationship Id="rId16" Type="http://schemas.openxmlformats.org/officeDocument/2006/relationships/oleObject" Target="../embeddings/oleObject13.bin"/><Relationship Id="rId20" Type="http://schemas.openxmlformats.org/officeDocument/2006/relationships/oleObject" Target="../embeddings/oleObject15.bin"/><Relationship Id="rId1" Type="http://schemas.openxmlformats.org/officeDocument/2006/relationships/vmlDrawing" Target="../drawings/vmlDrawing4.vml"/><Relationship Id="rId6" Type="http://schemas.openxmlformats.org/officeDocument/2006/relationships/oleObject" Target="../embeddings/oleObject8.bin"/><Relationship Id="rId11" Type="http://schemas.openxmlformats.org/officeDocument/2006/relationships/image" Target="../media/image13.wmf"/><Relationship Id="rId24" Type="http://schemas.openxmlformats.org/officeDocument/2006/relationships/oleObject" Target="../embeddings/oleObject17.bin"/><Relationship Id="rId5" Type="http://schemas.openxmlformats.org/officeDocument/2006/relationships/image" Target="../media/image10.wmf"/><Relationship Id="rId15" Type="http://schemas.openxmlformats.org/officeDocument/2006/relationships/image" Target="../media/image15.wmf"/><Relationship Id="rId23" Type="http://schemas.openxmlformats.org/officeDocument/2006/relationships/image" Target="../media/image19.wmf"/><Relationship Id="rId10" Type="http://schemas.openxmlformats.org/officeDocument/2006/relationships/oleObject" Target="../embeddings/oleObject10.bin"/><Relationship Id="rId19" Type="http://schemas.openxmlformats.org/officeDocument/2006/relationships/image" Target="../media/image17.wmf"/><Relationship Id="rId4" Type="http://schemas.openxmlformats.org/officeDocument/2006/relationships/oleObject" Target="../embeddings/oleObject7.bin"/><Relationship Id="rId9" Type="http://schemas.openxmlformats.org/officeDocument/2006/relationships/image" Target="../media/image12.wmf"/><Relationship Id="rId14" Type="http://schemas.openxmlformats.org/officeDocument/2006/relationships/oleObject" Target="../embeddings/oleObject12.bin"/><Relationship Id="rId22" Type="http://schemas.openxmlformats.org/officeDocument/2006/relationships/oleObject" Target="../embeddings/oleObject16.bin"/><Relationship Id="rId27" Type="http://schemas.openxmlformats.org/officeDocument/2006/relationships/image" Target="../media/image2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5760"/>
            <a:ext cx="9144000" cy="5416062"/>
          </a:xfrm>
        </p:spPr>
        <p:style>
          <a:lnRef idx="1">
            <a:schemeClr val="accent4"/>
          </a:lnRef>
          <a:fillRef idx="3">
            <a:schemeClr val="accent4"/>
          </a:fillRef>
          <a:effectRef idx="2">
            <a:schemeClr val="accent4"/>
          </a:effectRef>
          <a:fontRef idx="minor">
            <a:schemeClr val="lt1"/>
          </a:fontRef>
        </p:style>
        <p:txBody>
          <a:bodyPr/>
          <a:lstStyle/>
          <a:p>
            <a:endParaRPr lang="fa-IR" dirty="0"/>
          </a:p>
        </p:txBody>
      </p:sp>
      <p:sp>
        <p:nvSpPr>
          <p:cNvPr id="3" name="Subtitle 2"/>
          <p:cNvSpPr>
            <a:spLocks noGrp="1"/>
          </p:cNvSpPr>
          <p:nvPr>
            <p:ph type="subTitle" idx="1"/>
          </p:nvPr>
        </p:nvSpPr>
        <p:spPr>
          <a:xfrm rot="10800000" flipV="1">
            <a:off x="1524000" y="5257800"/>
            <a:ext cx="9144000" cy="313006"/>
          </a:xfrm>
        </p:spPr>
        <p:txBody>
          <a:bodyPr>
            <a:normAutofit fontScale="85000" lnSpcReduction="20000"/>
          </a:bodyPr>
          <a:lstStyle/>
          <a:p>
            <a:r>
              <a:rPr lang="fa-IR" b="1" dirty="0" smtClean="0">
                <a:cs typeface="2  Badr" panose="00000400000000000000" pitchFamily="2" charset="-78"/>
              </a:rPr>
              <a:t>تابع دهم تجربی حسین لهراب </a:t>
            </a:r>
            <a:endParaRPr lang="fa-IR" b="1" dirty="0">
              <a:cs typeface="2  Badr" panose="00000400000000000000" pitchFamily="2" charset="-78"/>
            </a:endParaRPr>
          </a:p>
        </p:txBody>
      </p:sp>
      <p:grpSp>
        <p:nvGrpSpPr>
          <p:cNvPr id="4" name="Group 3"/>
          <p:cNvGrpSpPr/>
          <p:nvPr/>
        </p:nvGrpSpPr>
        <p:grpSpPr>
          <a:xfrm>
            <a:off x="2859110" y="1620991"/>
            <a:ext cx="6378485" cy="1500214"/>
            <a:chOff x="-3587804" y="3980712"/>
            <a:chExt cx="4032360" cy="1500214"/>
          </a:xfrm>
        </p:grpSpPr>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87804" y="3980712"/>
              <a:ext cx="4032360" cy="1005830"/>
            </a:xfrm>
            <a:prstGeom prst="rect">
              <a:avLst/>
            </a:prstGeom>
          </p:spPr>
        </p:pic>
        <p:sp>
          <p:nvSpPr>
            <p:cNvPr id="6" name="TextBox 5"/>
            <p:cNvSpPr txBox="1"/>
            <p:nvPr/>
          </p:nvSpPr>
          <p:spPr>
            <a:xfrm>
              <a:off x="-3587804" y="4157487"/>
              <a:ext cx="3665782" cy="1323439"/>
            </a:xfrm>
            <a:prstGeom prst="rect">
              <a:avLst/>
            </a:prstGeom>
            <a:noFill/>
          </p:spPr>
          <p:txBody>
            <a:bodyPr wrap="square" rtlCol="0">
              <a:spAutoFit/>
            </a:bodyPr>
            <a:lstStyle/>
            <a:p>
              <a:pPr algn="ctr" rtl="1"/>
              <a:r>
                <a:rPr lang="fa-IR" sz="4000" b="1" dirty="0" smtClean="0">
                  <a:solidFill>
                    <a:schemeClr val="tx1">
                      <a:lumMod val="95000"/>
                      <a:lumOff val="5000"/>
                    </a:schemeClr>
                  </a:solidFill>
                  <a:latin typeface="IRANSans(FaNum) Medium" panose="02040503050201020203" pitchFamily="18" charset="-78"/>
                  <a:ea typeface="Adobe Fan Heiti Std B" pitchFamily="34" charset="-128"/>
                  <a:cs typeface="2  Badr" panose="00000400000000000000" pitchFamily="2" charset="-78"/>
                </a:rPr>
                <a:t>فصل ششم: </a:t>
              </a:r>
              <a:r>
                <a:rPr lang="fa-IR" sz="4000" b="1" dirty="0" smtClean="0">
                  <a:solidFill>
                    <a:srgbClr val="00B0F0"/>
                  </a:solidFill>
                  <a:latin typeface="IRANSans(FaNum) Medium" panose="02040503050201020203" pitchFamily="18" charset="-78"/>
                  <a:ea typeface="Adobe Fan Heiti Std B" pitchFamily="34" charset="-128"/>
                  <a:cs typeface="2  Badr" panose="00000400000000000000" pitchFamily="2" charset="-78"/>
                </a:rPr>
                <a:t>شمارش بدون شمارش</a:t>
              </a:r>
              <a:endParaRPr lang="en-US" sz="4000" b="1" dirty="0">
                <a:solidFill>
                  <a:srgbClr val="00B0F0"/>
                </a:solidFill>
                <a:latin typeface="IRANSans(FaNum) Medium" panose="02040503050201020203" pitchFamily="18" charset="-78"/>
                <a:ea typeface="Adobe Fan Heiti Std B" pitchFamily="34" charset="-128"/>
                <a:cs typeface="2  Badr" panose="00000400000000000000" pitchFamily="2" charset="-78"/>
              </a:endParaRPr>
            </a:p>
          </p:txBody>
        </p:sp>
      </p:grpSp>
      <p:grpSp>
        <p:nvGrpSpPr>
          <p:cNvPr id="9" name="Group 8"/>
          <p:cNvGrpSpPr/>
          <p:nvPr/>
        </p:nvGrpSpPr>
        <p:grpSpPr>
          <a:xfrm>
            <a:off x="4189863" y="535015"/>
            <a:ext cx="6446369" cy="1013513"/>
            <a:chOff x="-4294548" y="2846374"/>
            <a:chExt cx="3996249" cy="1013513"/>
          </a:xfrm>
        </p:grpSpPr>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94548" y="2846374"/>
              <a:ext cx="3996249" cy="1013513"/>
            </a:xfrm>
            <a:prstGeom prst="rect">
              <a:avLst/>
            </a:prstGeom>
          </p:spPr>
        </p:pic>
        <p:sp>
          <p:nvSpPr>
            <p:cNvPr id="11" name="TextBox 10"/>
            <p:cNvSpPr txBox="1"/>
            <p:nvPr/>
          </p:nvSpPr>
          <p:spPr>
            <a:xfrm>
              <a:off x="-4147370" y="3060742"/>
              <a:ext cx="3665782" cy="646331"/>
            </a:xfrm>
            <a:prstGeom prst="rect">
              <a:avLst/>
            </a:prstGeom>
            <a:noFill/>
          </p:spPr>
          <p:txBody>
            <a:bodyPr wrap="square" rtlCol="0">
              <a:spAutoFit/>
            </a:bodyPr>
            <a:lstStyle>
              <a:defPPr>
                <a:defRPr lang="en-US"/>
              </a:defPPr>
              <a:lvl1pPr algn="ctr" rtl="1">
                <a:defRPr sz="4000" b="1">
                  <a:latin typeface="Adobe Fan Heiti Std B" pitchFamily="34" charset="-128"/>
                  <a:ea typeface="Adobe Fan Heiti Std B" pitchFamily="34" charset="-128"/>
                  <a:cs typeface="B Morvarid" panose="00000400000000000000" pitchFamily="2" charset="-78"/>
                </a:defRPr>
              </a:lvl1pPr>
            </a:lstStyle>
            <a:p>
              <a:r>
                <a:rPr lang="fa-IR" sz="3600" dirty="0" smtClean="0">
                  <a:solidFill>
                    <a:srgbClr val="FF0000"/>
                  </a:solidFill>
                  <a:latin typeface="IRANSans(FaNum) Medium" panose="02040503050201020203" pitchFamily="18" charset="-78"/>
                  <a:cs typeface="2  Badr" panose="00000400000000000000" pitchFamily="2" charset="-78"/>
                </a:rPr>
                <a:t>ریاضی دهم رشته های تجربی و ریاضی</a:t>
              </a:r>
              <a:endParaRPr lang="en-US" sz="3600" dirty="0">
                <a:solidFill>
                  <a:srgbClr val="FF0000"/>
                </a:solidFill>
                <a:latin typeface="IRANSans(FaNum) Medium" panose="02040503050201020203" pitchFamily="18" charset="-78"/>
                <a:cs typeface="2  Badr" panose="00000400000000000000" pitchFamily="2" charset="-78"/>
              </a:endParaRPr>
            </a:p>
          </p:txBody>
        </p:sp>
      </p:grpSp>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87132" y="2692656"/>
            <a:ext cx="8653436" cy="1013266"/>
          </a:xfrm>
          <a:prstGeom prst="rect">
            <a:avLst/>
          </a:prstGeom>
        </p:spPr>
      </p:pic>
      <p:sp>
        <p:nvSpPr>
          <p:cNvPr id="13" name="TextBox 12"/>
          <p:cNvSpPr txBox="1"/>
          <p:nvPr/>
        </p:nvSpPr>
        <p:spPr>
          <a:xfrm>
            <a:off x="1687133" y="2742989"/>
            <a:ext cx="7650050" cy="646331"/>
          </a:xfrm>
          <a:prstGeom prst="rect">
            <a:avLst/>
          </a:prstGeom>
          <a:noFill/>
        </p:spPr>
        <p:txBody>
          <a:bodyPr wrap="square" rtlCol="0">
            <a:spAutoFit/>
          </a:bodyPr>
          <a:lstStyle>
            <a:defPPr>
              <a:defRPr lang="en-US"/>
            </a:defPPr>
            <a:lvl1pPr algn="ctr" rtl="1">
              <a:defRPr sz="4000" b="1">
                <a:latin typeface="Adobe Fan Heiti Std B" pitchFamily="34" charset="-128"/>
                <a:ea typeface="Adobe Fan Heiti Std B" pitchFamily="34" charset="-128"/>
                <a:cs typeface="B Morvarid" panose="00000400000000000000" pitchFamily="2" charset="-78"/>
              </a:defRPr>
            </a:lvl1pPr>
          </a:lstStyle>
          <a:p>
            <a:r>
              <a:rPr lang="fa-IR" sz="3600" dirty="0" smtClean="0">
                <a:solidFill>
                  <a:srgbClr val="00B050"/>
                </a:solidFill>
                <a:latin typeface="IRANSans(FaNum) Medium" panose="02040503050201020203" pitchFamily="18" charset="-78"/>
                <a:cs typeface="2  Karim" panose="00000400000000000000" pitchFamily="2" charset="-78"/>
              </a:rPr>
              <a:t>مبحث</a:t>
            </a:r>
            <a:r>
              <a:rPr lang="fa-IR" sz="3600" dirty="0" smtClean="0">
                <a:solidFill>
                  <a:srgbClr val="00B050"/>
                </a:solidFill>
                <a:latin typeface="IRANSans(FaNum) Medium" panose="02040503050201020203" pitchFamily="18" charset="-78"/>
                <a:cs typeface="2  Karim" panose="00000400000000000000" pitchFamily="2" charset="-78"/>
              </a:rPr>
              <a:t>: </a:t>
            </a:r>
            <a:r>
              <a:rPr lang="fa-IR" sz="3600" dirty="0" smtClean="0">
                <a:solidFill>
                  <a:srgbClr val="A93C91"/>
                </a:solidFill>
                <a:latin typeface="IRANSans(FaNum) Medium" panose="02040503050201020203" pitchFamily="18" charset="-78"/>
                <a:cs typeface="2  Karim" panose="00000400000000000000" pitchFamily="2" charset="-78"/>
              </a:rPr>
              <a:t>اصل ضرب و جمع </a:t>
            </a:r>
            <a:endParaRPr lang="en-US" sz="3600" dirty="0">
              <a:solidFill>
                <a:srgbClr val="A93C91"/>
              </a:solidFill>
              <a:latin typeface="IRANSans(FaNum) Medium" panose="02040503050201020203" pitchFamily="18" charset="-78"/>
              <a:cs typeface="2  Karim" panose="00000400000000000000" pitchFamily="2" charset="-78"/>
            </a:endParaRPr>
          </a:p>
        </p:txBody>
      </p:sp>
      <p:pic>
        <p:nvPicPr>
          <p:cNvPr id="14" name="Picture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24000" y="3947134"/>
            <a:ext cx="4032360" cy="1013266"/>
          </a:xfrm>
          <a:prstGeom prst="rect">
            <a:avLst/>
          </a:prstGeom>
        </p:spPr>
      </p:pic>
      <p:sp>
        <p:nvSpPr>
          <p:cNvPr id="15" name="TextBox 14"/>
          <p:cNvSpPr txBox="1"/>
          <p:nvPr/>
        </p:nvSpPr>
        <p:spPr>
          <a:xfrm>
            <a:off x="1524000" y="4079931"/>
            <a:ext cx="4224849" cy="646331"/>
          </a:xfrm>
          <a:prstGeom prst="rect">
            <a:avLst/>
          </a:prstGeom>
          <a:noFill/>
        </p:spPr>
        <p:txBody>
          <a:bodyPr wrap="square" rtlCol="0">
            <a:spAutoFit/>
          </a:bodyPr>
          <a:lstStyle>
            <a:defPPr>
              <a:defRPr lang="en-US"/>
            </a:defPPr>
            <a:lvl1pPr algn="ctr" rtl="1">
              <a:defRPr sz="4000" b="1">
                <a:latin typeface="Adobe Fan Heiti Std B" pitchFamily="34" charset="-128"/>
                <a:ea typeface="Adobe Fan Heiti Std B" pitchFamily="34" charset="-128"/>
                <a:cs typeface="B Morvarid" panose="00000400000000000000" pitchFamily="2" charset="-78"/>
              </a:defRPr>
            </a:lvl1pPr>
          </a:lstStyle>
          <a:p>
            <a:r>
              <a:rPr lang="fa-IR" sz="3600" dirty="0" smtClean="0">
                <a:solidFill>
                  <a:schemeClr val="accent1">
                    <a:lumMod val="50000"/>
                  </a:schemeClr>
                </a:solidFill>
                <a:latin typeface="IRANSans(FaNum) Medium" panose="02040503050201020203" pitchFamily="18" charset="-78"/>
                <a:cs typeface="2  Karim" panose="00000400000000000000" pitchFamily="2" charset="-78"/>
              </a:rPr>
              <a:t>دبیر</a:t>
            </a:r>
            <a:r>
              <a:rPr lang="fa-IR" sz="3600" dirty="0" smtClean="0">
                <a:solidFill>
                  <a:srgbClr val="A93C91"/>
                </a:solidFill>
                <a:latin typeface="IRANSans(FaNum) Medium" panose="02040503050201020203" pitchFamily="18" charset="-78"/>
                <a:cs typeface="2  Karim" panose="00000400000000000000" pitchFamily="2" charset="-78"/>
              </a:rPr>
              <a:t>: </a:t>
            </a:r>
            <a:r>
              <a:rPr lang="fa-IR" sz="3600" dirty="0" smtClean="0">
                <a:solidFill>
                  <a:srgbClr val="00B050"/>
                </a:solidFill>
                <a:latin typeface="IRANSans(FaNum) Medium" panose="02040503050201020203" pitchFamily="18" charset="-78"/>
                <a:cs typeface="2  Karim" panose="00000400000000000000" pitchFamily="2" charset="-78"/>
              </a:rPr>
              <a:t>حسین لهراب </a:t>
            </a:r>
            <a:endParaRPr lang="en-US" sz="3600" dirty="0">
              <a:solidFill>
                <a:srgbClr val="00B050"/>
              </a:solidFill>
              <a:latin typeface="IRANSans(FaNum) Medium" panose="02040503050201020203" pitchFamily="18" charset="-78"/>
              <a:cs typeface="2  Karim" panose="00000400000000000000" pitchFamily="2" charset="-78"/>
            </a:endParaRPr>
          </a:p>
        </p:txBody>
      </p:sp>
    </p:spTree>
    <p:extLst>
      <p:ext uri="{BB962C8B-B14F-4D97-AF65-F5344CB8AC3E}">
        <p14:creationId xmlns:p14="http://schemas.microsoft.com/office/powerpoint/2010/main" val="785522673"/>
      </p:ext>
    </p:extLst>
  </p:cSld>
  <p:clrMapOvr>
    <a:masterClrMapping/>
  </p:clrMapOvr>
  <mc:AlternateContent xmlns:mc="http://schemas.openxmlformats.org/markup-compatibility/2006" xmlns:p14="http://schemas.microsoft.com/office/powerpoint/2010/main">
    <mc:Choice Requires="p14">
      <p:transition spd="slow" p14:dur="1500">
        <p:randomBar dir="vert"/>
        <p:sndAc>
          <p:stSnd>
            <p:snd r:embed="rId3" name="coin.wav"/>
          </p:stSnd>
        </p:sndAc>
      </p:transition>
    </mc:Choice>
    <mc:Fallback xmlns="">
      <p:transition spd="slow">
        <p:randomBar dir="vert"/>
        <p:sndAc>
          <p:stSnd>
            <p:snd r:embed="rId7" name="coin.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afterEffect">
                                  <p:stCondLst>
                                    <p:cond delay="0"/>
                                  </p:stCondLst>
                                  <p:childTnLst>
                                    <p:animMotion origin="layout" path="M 2.29167E-6 -2.22222E-6 L 0.31276 0.00185 " pathEditMode="relative" rAng="0" ptsTypes="AA">
                                      <p:cBhvr>
                                        <p:cTn id="6" dur="750" fill="hold"/>
                                        <p:tgtEl>
                                          <p:spTgt spid="4"/>
                                        </p:tgtEl>
                                        <p:attrNameLst>
                                          <p:attrName>ppt_x</p:attrName>
                                          <p:attrName>ppt_y</p:attrName>
                                        </p:attrNameLst>
                                      </p:cBhvr>
                                      <p:rCtr x="15638" y="93"/>
                                    </p:animMotion>
                                  </p:childTnLst>
                                </p:cTn>
                              </p:par>
                            </p:childTnLst>
                          </p:cTn>
                        </p:par>
                      </p:childTnLst>
                    </p:cTn>
                  </p:par>
                  <p:par>
                    <p:cTn id="7" fill="hold">
                      <p:stCondLst>
                        <p:cond delay="indefinite"/>
                      </p:stCondLst>
                      <p:childTnLst>
                        <p:par>
                          <p:cTn id="8" fill="hold">
                            <p:stCondLst>
                              <p:cond delay="0"/>
                            </p:stCondLst>
                            <p:childTnLst>
                              <p:par>
                                <p:cTn id="9" presetID="53" presetClass="exit" presetSubtype="32" fill="hold" nodeType="clickEffect">
                                  <p:stCondLst>
                                    <p:cond delay="0"/>
                                  </p:stCondLst>
                                  <p:childTnLst>
                                    <p:anim calcmode="lin" valueType="num">
                                      <p:cBhvr>
                                        <p:cTn id="10" dur="500"/>
                                        <p:tgtEl>
                                          <p:spTgt spid="9"/>
                                        </p:tgtEl>
                                        <p:attrNameLst>
                                          <p:attrName>ppt_w</p:attrName>
                                        </p:attrNameLst>
                                      </p:cBhvr>
                                      <p:tavLst>
                                        <p:tav tm="0">
                                          <p:val>
                                            <p:strVal val="ppt_w"/>
                                          </p:val>
                                        </p:tav>
                                        <p:tav tm="100000">
                                          <p:val>
                                            <p:fltVal val="0"/>
                                          </p:val>
                                        </p:tav>
                                      </p:tavLst>
                                    </p:anim>
                                    <p:anim calcmode="lin" valueType="num">
                                      <p:cBhvr>
                                        <p:cTn id="11" dur="500"/>
                                        <p:tgtEl>
                                          <p:spTgt spid="9"/>
                                        </p:tgtEl>
                                        <p:attrNameLst>
                                          <p:attrName>ppt_h</p:attrName>
                                        </p:attrNameLst>
                                      </p:cBhvr>
                                      <p:tavLst>
                                        <p:tav tm="0">
                                          <p:val>
                                            <p:strVal val="ppt_h"/>
                                          </p:val>
                                        </p:tav>
                                        <p:tav tm="100000">
                                          <p:val>
                                            <p:fltVal val="0"/>
                                          </p:val>
                                        </p:tav>
                                      </p:tavLst>
                                    </p:anim>
                                    <p:animEffect transition="out" filter="fade">
                                      <p:cBhvr>
                                        <p:cTn id="12" dur="500"/>
                                        <p:tgtEl>
                                          <p:spTgt spid="9"/>
                                        </p:tgtEl>
                                      </p:cBhvr>
                                    </p:animEffect>
                                    <p:set>
                                      <p:cBhvr>
                                        <p:cTn id="13" dur="1" fill="hold">
                                          <p:stCondLst>
                                            <p:cond delay="499"/>
                                          </p:stCondLst>
                                        </p:cTn>
                                        <p:tgtEl>
                                          <p:spTgt spid="9"/>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p:cTn id="18" dur="1000" fill="hold"/>
                                        <p:tgtEl>
                                          <p:spTgt spid="13"/>
                                        </p:tgtEl>
                                        <p:attrNameLst>
                                          <p:attrName>ppt_w</p:attrName>
                                        </p:attrNameLst>
                                      </p:cBhvr>
                                      <p:tavLst>
                                        <p:tav tm="0">
                                          <p:val>
                                            <p:fltVal val="0"/>
                                          </p:val>
                                        </p:tav>
                                        <p:tav tm="100000">
                                          <p:val>
                                            <p:strVal val="#ppt_w"/>
                                          </p:val>
                                        </p:tav>
                                      </p:tavLst>
                                    </p:anim>
                                    <p:anim calcmode="lin" valueType="num">
                                      <p:cBhvr>
                                        <p:cTn id="19" dur="1000" fill="hold"/>
                                        <p:tgtEl>
                                          <p:spTgt spid="13"/>
                                        </p:tgtEl>
                                        <p:attrNameLst>
                                          <p:attrName>ppt_h</p:attrName>
                                        </p:attrNameLst>
                                      </p:cBhvr>
                                      <p:tavLst>
                                        <p:tav tm="0">
                                          <p:val>
                                            <p:fltVal val="0"/>
                                          </p:val>
                                        </p:tav>
                                        <p:tav tm="100000">
                                          <p:val>
                                            <p:strVal val="#ppt_h"/>
                                          </p:val>
                                        </p:tav>
                                      </p:tavLst>
                                    </p:anim>
                                    <p:anim calcmode="lin" valueType="num">
                                      <p:cBhvr>
                                        <p:cTn id="20" dur="1000" fill="hold"/>
                                        <p:tgtEl>
                                          <p:spTgt spid="13"/>
                                        </p:tgtEl>
                                        <p:attrNameLst>
                                          <p:attrName>style.rotation</p:attrName>
                                        </p:attrNameLst>
                                      </p:cBhvr>
                                      <p:tavLst>
                                        <p:tav tm="0">
                                          <p:val>
                                            <p:fltVal val="90"/>
                                          </p:val>
                                        </p:tav>
                                        <p:tav tm="100000">
                                          <p:val>
                                            <p:fltVal val="0"/>
                                          </p:val>
                                        </p:tav>
                                      </p:tavLst>
                                    </p:anim>
                                    <p:animEffect transition="in" filter="fade">
                                      <p:cBhvr>
                                        <p:cTn id="21" dur="10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randombar(horizontal)">
                                      <p:cBhvr>
                                        <p:cTn id="2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1001" y="681040"/>
            <a:ext cx="11419634" cy="2923877"/>
          </a:xfrm>
          <a:prstGeom prst="rect">
            <a:avLst/>
          </a:prstGeom>
          <a:noFill/>
        </p:spPr>
        <p:txBody>
          <a:bodyPr wrap="square" rtlCol="0">
            <a:spAutoFit/>
          </a:bodyPr>
          <a:lstStyle/>
          <a:p>
            <a:pPr algn="justLow" rtl="1">
              <a:lnSpc>
                <a:spcPct val="200000"/>
              </a:lnSpc>
            </a:pPr>
            <a:r>
              <a:rPr lang="fa-IR" sz="3200" b="1" dirty="0" smtClean="0">
                <a:solidFill>
                  <a:srgbClr val="CC0000"/>
                </a:solidFill>
                <a:cs typeface="2  Badr" panose="00000400000000000000" pitchFamily="2" charset="-78"/>
              </a:rPr>
              <a:t>پاسخ ب: </a:t>
            </a:r>
            <a:r>
              <a:rPr lang="fa-IR" sz="3200" b="1" dirty="0" smtClean="0">
                <a:cs typeface="2  Badr" panose="00000400000000000000" pitchFamily="2" charset="-78"/>
              </a:rPr>
              <a:t>برای رفتن از شهر </a:t>
            </a:r>
            <a:r>
              <a:rPr lang="en-US" sz="3200" b="1" dirty="0" smtClean="0">
                <a:latin typeface="Times New Roman" panose="02020603050405020304" pitchFamily="18" charset="0"/>
                <a:cs typeface="2  Badr" panose="00000400000000000000" pitchFamily="2" charset="-78"/>
              </a:rPr>
              <a:t>A</a:t>
            </a:r>
            <a:r>
              <a:rPr lang="fa-IR" sz="3200" b="1" dirty="0" smtClean="0">
                <a:cs typeface="2  Badr" panose="00000400000000000000" pitchFamily="2" charset="-78"/>
              </a:rPr>
              <a:t> به شهر </a:t>
            </a:r>
            <a:r>
              <a:rPr lang="en-US" sz="3200" b="1" dirty="0" smtClean="0">
                <a:latin typeface="Times New Roman" panose="02020603050405020304" pitchFamily="18" charset="0"/>
                <a:cs typeface="2  Badr" panose="00000400000000000000" pitchFamily="2" charset="-78"/>
              </a:rPr>
              <a:t>C</a:t>
            </a:r>
            <a:r>
              <a:rPr lang="fa-IR" sz="3200" b="1" dirty="0" smtClean="0">
                <a:cs typeface="2  Badr" panose="00000400000000000000" pitchFamily="2" charset="-78"/>
              </a:rPr>
              <a:t> به دو روش امکان‌پذیر است، یا از طریق شهر </a:t>
            </a:r>
            <a:r>
              <a:rPr lang="en-US" sz="3200" b="1" dirty="0" smtClean="0">
                <a:latin typeface="Times New Roman" panose="02020603050405020304" pitchFamily="18" charset="0"/>
                <a:cs typeface="2  Badr" panose="00000400000000000000" pitchFamily="2" charset="-78"/>
              </a:rPr>
              <a:t>B</a:t>
            </a:r>
            <a:r>
              <a:rPr lang="fa-IR" sz="3200" b="1" dirty="0" smtClean="0">
                <a:cs typeface="2  Badr" panose="00000400000000000000" pitchFamily="2" charset="-78"/>
              </a:rPr>
              <a:t> به </a:t>
            </a:r>
            <a:r>
              <a:rPr lang="en-US" sz="3200" b="1" dirty="0" smtClean="0">
                <a:latin typeface="Times New Roman" panose="02020603050405020304" pitchFamily="18" charset="0"/>
                <a:cs typeface="2  Badr" panose="00000400000000000000" pitchFamily="2" charset="-78"/>
              </a:rPr>
              <a:t>C</a:t>
            </a:r>
            <a:r>
              <a:rPr lang="fa-IR" sz="3200" b="1" dirty="0" smtClean="0">
                <a:cs typeface="2  Badr" panose="00000400000000000000" pitchFamily="2" charset="-78"/>
              </a:rPr>
              <a:t> برسیم، یا از طریق شهر </a:t>
            </a:r>
            <a:r>
              <a:rPr lang="en-US" sz="3200" b="1" dirty="0">
                <a:latin typeface="Times New Roman" panose="02020603050405020304" pitchFamily="18" charset="0"/>
                <a:cs typeface="2  Badr" panose="00000400000000000000" pitchFamily="2" charset="-78"/>
              </a:rPr>
              <a:t>D</a:t>
            </a:r>
            <a:r>
              <a:rPr lang="fa-IR" sz="3200" b="1" dirty="0" smtClean="0">
                <a:cs typeface="2  Badr" panose="00000400000000000000" pitchFamily="2" charset="-78"/>
              </a:rPr>
              <a:t> به </a:t>
            </a:r>
            <a:r>
              <a:rPr lang="en-US" sz="3200" b="1" dirty="0">
                <a:latin typeface="Times New Roman" panose="02020603050405020304" pitchFamily="18" charset="0"/>
                <a:cs typeface="2  Badr" panose="00000400000000000000" pitchFamily="2" charset="-78"/>
              </a:rPr>
              <a:t>C</a:t>
            </a:r>
            <a:r>
              <a:rPr lang="fa-IR" sz="3200" b="1" dirty="0" smtClean="0">
                <a:cs typeface="2  Badr" panose="00000400000000000000" pitchFamily="2" charset="-78"/>
              </a:rPr>
              <a:t> برسیم. بنابراین طبق اصل جمع داریم:</a:t>
            </a:r>
          </a:p>
          <a:p>
            <a:pPr algn="justLow" rtl="1">
              <a:lnSpc>
                <a:spcPct val="200000"/>
              </a:lnSpc>
            </a:pPr>
            <a:endParaRPr lang="fa-IR" sz="3200" b="1" dirty="0" smtClean="0">
              <a:latin typeface="Times New Roman" panose="02020603050405020304" pitchFamily="18" charset="0"/>
              <a:cs typeface="2  Badr" panose="00000400000000000000" pitchFamily="2" charset="-78"/>
            </a:endParaRPr>
          </a:p>
        </p:txBody>
      </p:sp>
      <p:grpSp>
        <p:nvGrpSpPr>
          <p:cNvPr id="3" name="Group 2"/>
          <p:cNvGrpSpPr/>
          <p:nvPr/>
        </p:nvGrpSpPr>
        <p:grpSpPr>
          <a:xfrm>
            <a:off x="858693" y="2878072"/>
            <a:ext cx="2570307" cy="1589093"/>
            <a:chOff x="1439862" y="2864505"/>
            <a:chExt cx="2827338" cy="1748003"/>
          </a:xfrm>
        </p:grpSpPr>
        <p:graphicFrame>
          <p:nvGraphicFramePr>
            <p:cNvPr id="38" name="Object 37"/>
            <p:cNvGraphicFramePr>
              <a:graphicFrameLocks noChangeAspect="1"/>
            </p:cNvGraphicFramePr>
            <p:nvPr>
              <p:extLst/>
            </p:nvPr>
          </p:nvGraphicFramePr>
          <p:xfrm>
            <a:off x="1439862" y="3124200"/>
            <a:ext cx="2827338" cy="527050"/>
          </p:xfrm>
          <a:graphic>
            <a:graphicData uri="http://schemas.openxmlformats.org/presentationml/2006/ole">
              <mc:AlternateContent xmlns:mc="http://schemas.openxmlformats.org/markup-compatibility/2006">
                <mc:Choice xmlns:v="urn:schemas-microsoft-com:vml" Requires="v">
                  <p:oleObj spid="_x0000_s6286" name="Equation" r:id="rId4" imgW="1091880" imgH="203040" progId="Equation.DSMT4">
                    <p:embed/>
                  </p:oleObj>
                </mc:Choice>
                <mc:Fallback>
                  <p:oleObj name="Equation" r:id="rId4" imgW="1091880" imgH="203040" progId="Equation.DSMT4">
                    <p:embed/>
                    <p:pic>
                      <p:nvPicPr>
                        <p:cNvPr id="0" name=""/>
                        <p:cNvPicPr/>
                        <p:nvPr/>
                      </p:nvPicPr>
                      <p:blipFill>
                        <a:blip r:embed="rId5"/>
                        <a:stretch>
                          <a:fillRect/>
                        </a:stretch>
                      </p:blipFill>
                      <p:spPr>
                        <a:xfrm>
                          <a:off x="1439862" y="3124200"/>
                          <a:ext cx="2827338" cy="527050"/>
                        </a:xfrm>
                        <a:prstGeom prst="rect">
                          <a:avLst/>
                        </a:prstGeom>
                      </p:spPr>
                    </p:pic>
                  </p:oleObj>
                </mc:Fallback>
              </mc:AlternateContent>
            </a:graphicData>
          </a:graphic>
        </p:graphicFrame>
        <p:cxnSp>
          <p:nvCxnSpPr>
            <p:cNvPr id="39" name="Straight Arrow Connector 38"/>
            <p:cNvCxnSpPr/>
            <p:nvPr/>
          </p:nvCxnSpPr>
          <p:spPr>
            <a:xfrm flipV="1">
              <a:off x="1885950" y="3375819"/>
              <a:ext cx="1935162" cy="1190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0" name="Freeform 39"/>
            <p:cNvSpPr/>
            <p:nvPr/>
          </p:nvSpPr>
          <p:spPr>
            <a:xfrm rot="12643507">
              <a:off x="2001561" y="3144244"/>
              <a:ext cx="1620622" cy="1097326"/>
            </a:xfrm>
            <a:custGeom>
              <a:avLst/>
              <a:gdLst>
                <a:gd name="connsiteX0" fmla="*/ 0 w 1896036"/>
                <a:gd name="connsiteY0" fmla="*/ 1196788 h 1196788"/>
                <a:gd name="connsiteX1" fmla="*/ 1102659 w 1896036"/>
                <a:gd name="connsiteY1" fmla="*/ 309282 h 1196788"/>
                <a:gd name="connsiteX2" fmla="*/ 1896036 w 1896036"/>
                <a:gd name="connsiteY2" fmla="*/ 0 h 1196788"/>
                <a:gd name="connsiteX0" fmla="*/ 0 w 1896036"/>
                <a:gd name="connsiteY0" fmla="*/ 1196788 h 1196788"/>
                <a:gd name="connsiteX1" fmla="*/ 1117015 w 1896036"/>
                <a:gd name="connsiteY1" fmla="*/ 349353 h 1196788"/>
                <a:gd name="connsiteX2" fmla="*/ 1896036 w 1896036"/>
                <a:gd name="connsiteY2" fmla="*/ 0 h 1196788"/>
                <a:gd name="connsiteX0" fmla="*/ 0 w 1896036"/>
                <a:gd name="connsiteY0" fmla="*/ 1196788 h 1196788"/>
                <a:gd name="connsiteX1" fmla="*/ 905851 w 1896036"/>
                <a:gd name="connsiteY1" fmla="*/ 309489 h 1196788"/>
                <a:gd name="connsiteX2" fmla="*/ 1896036 w 1896036"/>
                <a:gd name="connsiteY2" fmla="*/ 0 h 1196788"/>
                <a:gd name="connsiteX0" fmla="*/ 0 w 1896036"/>
                <a:gd name="connsiteY0" fmla="*/ 1196788 h 1196788"/>
                <a:gd name="connsiteX1" fmla="*/ 905851 w 1896036"/>
                <a:gd name="connsiteY1" fmla="*/ 309489 h 1196788"/>
                <a:gd name="connsiteX2" fmla="*/ 1896036 w 1896036"/>
                <a:gd name="connsiteY2" fmla="*/ 0 h 1196788"/>
                <a:gd name="connsiteX0" fmla="*/ 0 w 1896036"/>
                <a:gd name="connsiteY0" fmla="*/ 1196788 h 1196788"/>
                <a:gd name="connsiteX1" fmla="*/ 905851 w 1896036"/>
                <a:gd name="connsiteY1" fmla="*/ 309489 h 1196788"/>
                <a:gd name="connsiteX2" fmla="*/ 1896036 w 1896036"/>
                <a:gd name="connsiteY2" fmla="*/ 0 h 1196788"/>
                <a:gd name="connsiteX0" fmla="*/ 0 w 1896036"/>
                <a:gd name="connsiteY0" fmla="*/ 1208783 h 1208783"/>
                <a:gd name="connsiteX1" fmla="*/ 723246 w 1896036"/>
                <a:gd name="connsiteY1" fmla="*/ 74293 h 1208783"/>
                <a:gd name="connsiteX2" fmla="*/ 1896036 w 1896036"/>
                <a:gd name="connsiteY2" fmla="*/ 11995 h 1208783"/>
                <a:gd name="connsiteX0" fmla="*/ 0 w 1896036"/>
                <a:gd name="connsiteY0" fmla="*/ 1196788 h 1196788"/>
                <a:gd name="connsiteX1" fmla="*/ 113252 w 1896036"/>
                <a:gd name="connsiteY1" fmla="*/ 619304 h 1196788"/>
                <a:gd name="connsiteX2" fmla="*/ 723246 w 1896036"/>
                <a:gd name="connsiteY2" fmla="*/ 62298 h 1196788"/>
                <a:gd name="connsiteX3" fmla="*/ 1896036 w 1896036"/>
                <a:gd name="connsiteY3" fmla="*/ 0 h 1196788"/>
                <a:gd name="connsiteX0" fmla="*/ 0 w 1896036"/>
                <a:gd name="connsiteY0" fmla="*/ 1262111 h 1262111"/>
                <a:gd name="connsiteX1" fmla="*/ 113252 w 1896036"/>
                <a:gd name="connsiteY1" fmla="*/ 684627 h 1262111"/>
                <a:gd name="connsiteX2" fmla="*/ 723246 w 1896036"/>
                <a:gd name="connsiteY2" fmla="*/ 127621 h 1262111"/>
                <a:gd name="connsiteX3" fmla="*/ 1284437 w 1896036"/>
                <a:gd name="connsiteY3" fmla="*/ 963 h 1262111"/>
                <a:gd name="connsiteX4" fmla="*/ 1896036 w 1896036"/>
                <a:gd name="connsiteY4" fmla="*/ 65323 h 1262111"/>
                <a:gd name="connsiteX0" fmla="*/ 0 w 1896036"/>
                <a:gd name="connsiteY0" fmla="*/ 1262112 h 1262112"/>
                <a:gd name="connsiteX1" fmla="*/ 113252 w 1896036"/>
                <a:gd name="connsiteY1" fmla="*/ 684628 h 1262112"/>
                <a:gd name="connsiteX2" fmla="*/ 723246 w 1896036"/>
                <a:gd name="connsiteY2" fmla="*/ 127622 h 1262112"/>
                <a:gd name="connsiteX3" fmla="*/ 1284437 w 1896036"/>
                <a:gd name="connsiteY3" fmla="*/ 964 h 1262112"/>
                <a:gd name="connsiteX4" fmla="*/ 1896036 w 1896036"/>
                <a:gd name="connsiteY4" fmla="*/ 65324 h 1262112"/>
                <a:gd name="connsiteX0" fmla="*/ 0 w 1896036"/>
                <a:gd name="connsiteY0" fmla="*/ 1313445 h 1313445"/>
                <a:gd name="connsiteX1" fmla="*/ 113252 w 1896036"/>
                <a:gd name="connsiteY1" fmla="*/ 735961 h 1313445"/>
                <a:gd name="connsiteX2" fmla="*/ 723246 w 1896036"/>
                <a:gd name="connsiteY2" fmla="*/ 178955 h 1313445"/>
                <a:gd name="connsiteX3" fmla="*/ 1369510 w 1896036"/>
                <a:gd name="connsiteY3" fmla="*/ 596 h 1313445"/>
                <a:gd name="connsiteX4" fmla="*/ 1896036 w 1896036"/>
                <a:gd name="connsiteY4" fmla="*/ 116657 h 1313445"/>
                <a:gd name="connsiteX0" fmla="*/ 0 w 1897494"/>
                <a:gd name="connsiteY0" fmla="*/ 1313368 h 1313368"/>
                <a:gd name="connsiteX1" fmla="*/ 113252 w 1897494"/>
                <a:gd name="connsiteY1" fmla="*/ 735884 h 1313368"/>
                <a:gd name="connsiteX2" fmla="*/ 723246 w 1897494"/>
                <a:gd name="connsiteY2" fmla="*/ 178878 h 1313368"/>
                <a:gd name="connsiteX3" fmla="*/ 1369510 w 1897494"/>
                <a:gd name="connsiteY3" fmla="*/ 519 h 1313368"/>
                <a:gd name="connsiteX4" fmla="*/ 1897494 w 1897494"/>
                <a:gd name="connsiteY4" fmla="*/ 137095 h 1313368"/>
                <a:gd name="connsiteX0" fmla="*/ 0 w 1897494"/>
                <a:gd name="connsiteY0" fmla="*/ 1313707 h 1313707"/>
                <a:gd name="connsiteX1" fmla="*/ 113252 w 1897494"/>
                <a:gd name="connsiteY1" fmla="*/ 736223 h 1313707"/>
                <a:gd name="connsiteX2" fmla="*/ 723246 w 1897494"/>
                <a:gd name="connsiteY2" fmla="*/ 179217 h 1313707"/>
                <a:gd name="connsiteX3" fmla="*/ 1369510 w 1897494"/>
                <a:gd name="connsiteY3" fmla="*/ 858 h 1313707"/>
                <a:gd name="connsiteX4" fmla="*/ 1897494 w 1897494"/>
                <a:gd name="connsiteY4" fmla="*/ 137434 h 13137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7494" h="1313707">
                  <a:moveTo>
                    <a:pt x="0" y="1313707"/>
                  </a:moveTo>
                  <a:cubicBezTo>
                    <a:pt x="7015" y="1217590"/>
                    <a:pt x="-7289" y="925305"/>
                    <a:pt x="113252" y="736223"/>
                  </a:cubicBezTo>
                  <a:cubicBezTo>
                    <a:pt x="233793" y="547141"/>
                    <a:pt x="513870" y="301778"/>
                    <a:pt x="723246" y="179217"/>
                  </a:cubicBezTo>
                  <a:cubicBezTo>
                    <a:pt x="932622" y="56656"/>
                    <a:pt x="1174045" y="11241"/>
                    <a:pt x="1369510" y="858"/>
                  </a:cubicBezTo>
                  <a:cubicBezTo>
                    <a:pt x="1564975" y="-9525"/>
                    <a:pt x="1813509" y="76560"/>
                    <a:pt x="1897494" y="137434"/>
                  </a:cubicBezTo>
                </a:path>
              </a:pathLst>
            </a:custGeom>
            <a:noFill/>
            <a:ln w="38100">
              <a:solidFill>
                <a:srgbClr val="C00000"/>
              </a:solidFill>
              <a:head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124762" y="2864505"/>
              <a:ext cx="1525610" cy="575542"/>
            </a:xfrm>
            <a:prstGeom prst="rect">
              <a:avLst/>
            </a:prstGeom>
          </p:spPr>
          <p:txBody>
            <a:bodyPr wrap="none">
              <a:spAutoFit/>
            </a:bodyPr>
            <a:lstStyle/>
            <a:p>
              <a:pPr algn="r" rtl="1"/>
              <a:r>
                <a:rPr lang="fa-IR" sz="2800" b="1" dirty="0" smtClean="0">
                  <a:cs typeface="2  Badr" panose="00000400000000000000" pitchFamily="2" charset="-78"/>
                </a:rPr>
                <a:t>از طریق </a:t>
              </a:r>
              <a:r>
                <a:rPr lang="en-US" sz="2800" b="1" dirty="0" smtClean="0">
                  <a:latin typeface="Times New Roman" panose="02020603050405020304" pitchFamily="18" charset="0"/>
                  <a:cs typeface="2  Badr" panose="00000400000000000000" pitchFamily="2" charset="-78"/>
                </a:rPr>
                <a:t>B</a:t>
              </a:r>
              <a:endParaRPr lang="en-US" sz="2800" dirty="0">
                <a:latin typeface="Times New Roman" panose="02020603050405020304" pitchFamily="18" charset="0"/>
                <a:cs typeface="2  Badr" panose="00000400000000000000" pitchFamily="2" charset="-78"/>
              </a:endParaRPr>
            </a:p>
          </p:txBody>
        </p:sp>
        <p:sp>
          <p:nvSpPr>
            <p:cNvPr id="52" name="Rectangle 51"/>
            <p:cNvSpPr/>
            <p:nvPr/>
          </p:nvSpPr>
          <p:spPr>
            <a:xfrm>
              <a:off x="2041737" y="4036966"/>
              <a:ext cx="1548534" cy="575542"/>
            </a:xfrm>
            <a:prstGeom prst="rect">
              <a:avLst/>
            </a:prstGeom>
          </p:spPr>
          <p:txBody>
            <a:bodyPr wrap="none">
              <a:spAutoFit/>
            </a:bodyPr>
            <a:lstStyle/>
            <a:p>
              <a:pPr algn="r" rtl="1"/>
              <a:r>
                <a:rPr lang="fa-IR" sz="2800" b="1" dirty="0" smtClean="0">
                  <a:cs typeface="2  Badr" panose="00000400000000000000" pitchFamily="2" charset="-78"/>
                </a:rPr>
                <a:t>از طریق </a:t>
              </a:r>
              <a:r>
                <a:rPr lang="en-US" sz="2800" b="1" dirty="0" smtClean="0">
                  <a:latin typeface="Times New Roman" panose="02020603050405020304" pitchFamily="18" charset="0"/>
                  <a:cs typeface="2  Badr" panose="00000400000000000000" pitchFamily="2" charset="-78"/>
                </a:rPr>
                <a:t>D</a:t>
              </a:r>
              <a:endParaRPr lang="en-US" sz="2800" dirty="0">
                <a:latin typeface="Times New Roman" panose="02020603050405020304" pitchFamily="18" charset="0"/>
                <a:cs typeface="2  Badr" panose="00000400000000000000" pitchFamily="2" charset="-78"/>
              </a:endParaRPr>
            </a:p>
          </p:txBody>
        </p:sp>
      </p:grpSp>
      <p:grpSp>
        <p:nvGrpSpPr>
          <p:cNvPr id="14" name="Group 13"/>
          <p:cNvGrpSpPr/>
          <p:nvPr/>
        </p:nvGrpSpPr>
        <p:grpSpPr>
          <a:xfrm>
            <a:off x="1081944" y="4136786"/>
            <a:ext cx="10729056" cy="1839372"/>
            <a:chOff x="1081944" y="4136786"/>
            <a:chExt cx="10729056" cy="1839372"/>
          </a:xfrm>
        </p:grpSpPr>
        <p:sp>
          <p:nvSpPr>
            <p:cNvPr id="5" name="Rectangle 4"/>
            <p:cNvSpPr/>
            <p:nvPr/>
          </p:nvSpPr>
          <p:spPr>
            <a:xfrm>
              <a:off x="6565653" y="4136786"/>
              <a:ext cx="5245347" cy="553998"/>
            </a:xfrm>
            <a:prstGeom prst="rect">
              <a:avLst/>
            </a:prstGeom>
          </p:spPr>
          <p:txBody>
            <a:bodyPr wrap="none">
              <a:spAutoFit/>
            </a:bodyPr>
            <a:lstStyle/>
            <a:p>
              <a:pPr algn="r" rtl="1"/>
              <a:r>
                <a:rPr lang="fa-IR" sz="3000" b="1" dirty="0" smtClean="0">
                  <a:cs typeface="2  Badr" panose="00000400000000000000" pitchFamily="2" charset="-78"/>
                </a:rPr>
                <a:t>تعداد راه‌های ممکن برای رفتن از </a:t>
              </a:r>
              <a:r>
                <a:rPr lang="en-US" sz="3000" b="1" dirty="0" smtClean="0">
                  <a:latin typeface="Times New Roman" panose="02020603050405020304" pitchFamily="18" charset="0"/>
                  <a:cs typeface="2  Badr" panose="00000400000000000000" pitchFamily="2" charset="-78"/>
                </a:rPr>
                <a:t>A</a:t>
              </a:r>
              <a:r>
                <a:rPr lang="fa-IR" sz="3000" b="1" dirty="0" smtClean="0">
                  <a:cs typeface="2  Badr" panose="00000400000000000000" pitchFamily="2" charset="-78"/>
                </a:rPr>
                <a:t> به </a:t>
              </a:r>
              <a:r>
                <a:rPr lang="en-US" sz="3000" b="1" dirty="0" smtClean="0">
                  <a:latin typeface="Times New Roman" panose="02020603050405020304" pitchFamily="18" charset="0"/>
                  <a:cs typeface="Times New Roman" panose="02020603050405020304" pitchFamily="18" charset="0"/>
                </a:rPr>
                <a:t>C</a:t>
              </a:r>
              <a:r>
                <a:rPr lang="fa-IR" sz="3000" b="1" dirty="0" smtClean="0">
                  <a:cs typeface="B Nazanin" panose="00000400000000000000" pitchFamily="2" charset="-78"/>
                </a:rPr>
                <a:t> </a:t>
              </a:r>
              <a:endParaRPr lang="en-US" sz="3000" dirty="0"/>
            </a:p>
          </p:txBody>
        </p:sp>
        <p:cxnSp>
          <p:nvCxnSpPr>
            <p:cNvPr id="7" name="Elbow Connector 6"/>
            <p:cNvCxnSpPr/>
            <p:nvPr/>
          </p:nvCxnSpPr>
          <p:spPr>
            <a:xfrm rot="5400000">
              <a:off x="5976280" y="4440166"/>
              <a:ext cx="588852" cy="229001"/>
            </a:xfrm>
            <a:prstGeom prst="bentConnector3">
              <a:avLst>
                <a:gd name="adj1" fmla="val -498"/>
              </a:avLst>
            </a:prstGeom>
            <a:ln w="38100">
              <a:solidFill>
                <a:srgbClr val="CC0000"/>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796911" y="4960495"/>
              <a:ext cx="9050875" cy="1015663"/>
            </a:xfrm>
            <a:prstGeom prst="rect">
              <a:avLst/>
            </a:prstGeom>
          </p:spPr>
          <p:txBody>
            <a:bodyPr wrap="none">
              <a:spAutoFit/>
            </a:bodyPr>
            <a:lstStyle/>
            <a:p>
              <a:pPr algn="r" rtl="1">
                <a:lnSpc>
                  <a:spcPct val="200000"/>
                </a:lnSpc>
              </a:pPr>
              <a:r>
                <a:rPr lang="fa-IR" sz="3000" b="1" dirty="0">
                  <a:solidFill>
                    <a:srgbClr val="CC00CC"/>
                  </a:solidFill>
                  <a:cs typeface="2  Badr" panose="00000400000000000000" pitchFamily="2" charset="-78"/>
                </a:rPr>
                <a:t>18</a:t>
              </a:r>
              <a:r>
                <a:rPr lang="fa-IR" sz="3000" b="1" dirty="0">
                  <a:cs typeface="2  Badr" panose="00000400000000000000" pitchFamily="2" charset="-78"/>
                </a:rPr>
                <a:t>=6+12=تعداد راه های رفتن از طریق </a:t>
              </a:r>
              <a:r>
                <a:rPr lang="en-US" sz="3000" b="1" dirty="0">
                  <a:latin typeface="Times New Roman" panose="02020603050405020304" pitchFamily="18" charset="0"/>
                  <a:cs typeface="2  Badr" panose="00000400000000000000" pitchFamily="2" charset="-78"/>
                </a:rPr>
                <a:t>D</a:t>
              </a:r>
              <a:r>
                <a:rPr lang="fa-IR" sz="3000" b="1" dirty="0">
                  <a:cs typeface="2  Badr" panose="00000400000000000000" pitchFamily="2" charset="-78"/>
                </a:rPr>
                <a:t>+ تعداد راه های رفتن از طریق </a:t>
              </a:r>
              <a:r>
                <a:rPr lang="en-US" sz="3000" b="1" dirty="0">
                  <a:latin typeface="Times New Roman" panose="02020603050405020304" pitchFamily="18" charset="0"/>
                  <a:cs typeface="2  Badr" panose="00000400000000000000" pitchFamily="2" charset="-78"/>
                </a:rPr>
                <a:t>B</a:t>
              </a:r>
            </a:p>
          </p:txBody>
        </p:sp>
        <p:sp>
          <p:nvSpPr>
            <p:cNvPr id="13" name="Left Brace 12"/>
            <p:cNvSpPr/>
            <p:nvPr/>
          </p:nvSpPr>
          <p:spPr>
            <a:xfrm rot="5400000">
              <a:off x="5742475" y="346869"/>
              <a:ext cx="479000" cy="9800061"/>
            </a:xfrm>
            <a:prstGeom prst="leftBrace">
              <a:avLst>
                <a:gd name="adj1" fmla="val 38952"/>
                <a:gd name="adj2" fmla="val 48255"/>
              </a:avLst>
            </a:prstGeom>
            <a:ln w="38100">
              <a:solidFill>
                <a:srgbClr val="CC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17446881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p:cNvSpPr txBox="1"/>
          <p:nvPr/>
        </p:nvSpPr>
        <p:spPr>
          <a:xfrm>
            <a:off x="10261342" y="722293"/>
            <a:ext cx="1549658" cy="830997"/>
          </a:xfrm>
          <a:prstGeom prst="rect">
            <a:avLst/>
          </a:prstGeom>
          <a:noFill/>
        </p:spPr>
        <p:txBody>
          <a:bodyPr wrap="square" rtlCol="0">
            <a:spAutoFit/>
          </a:bodyPr>
          <a:lstStyle/>
          <a:p>
            <a:pPr algn="justLow" rtl="1">
              <a:lnSpc>
                <a:spcPct val="150000"/>
              </a:lnSpc>
            </a:pPr>
            <a:r>
              <a:rPr lang="fa-IR" sz="3200" b="1" dirty="0" smtClean="0">
                <a:solidFill>
                  <a:srgbClr val="C00000"/>
                </a:solidFill>
                <a:cs typeface="2  Badr" panose="00000400000000000000" pitchFamily="2" charset="-78"/>
              </a:rPr>
              <a:t>جواب ج:</a:t>
            </a:r>
          </a:p>
        </p:txBody>
      </p:sp>
      <p:grpSp>
        <p:nvGrpSpPr>
          <p:cNvPr id="6" name="Group 5"/>
          <p:cNvGrpSpPr/>
          <p:nvPr/>
        </p:nvGrpSpPr>
        <p:grpSpPr>
          <a:xfrm>
            <a:off x="1555171" y="914400"/>
            <a:ext cx="3474029" cy="2176454"/>
            <a:chOff x="1555171" y="1155647"/>
            <a:chExt cx="3474029" cy="2176454"/>
          </a:xfrm>
        </p:grpSpPr>
        <p:graphicFrame>
          <p:nvGraphicFramePr>
            <p:cNvPr id="38" name="Object 37"/>
            <p:cNvGraphicFramePr>
              <a:graphicFrameLocks noChangeAspect="1"/>
            </p:cNvGraphicFramePr>
            <p:nvPr>
              <p:extLst/>
            </p:nvPr>
          </p:nvGraphicFramePr>
          <p:xfrm>
            <a:off x="1665779" y="1975217"/>
            <a:ext cx="2760662" cy="527050"/>
          </p:xfrm>
          <a:graphic>
            <a:graphicData uri="http://schemas.openxmlformats.org/presentationml/2006/ole">
              <mc:AlternateContent xmlns:mc="http://schemas.openxmlformats.org/markup-compatibility/2006">
                <mc:Choice xmlns:v="urn:schemas-microsoft-com:vml" Requires="v">
                  <p:oleObj spid="_x0000_s7870" name="Equation" r:id="rId4" imgW="1066680" imgH="203040" progId="Equation.DSMT4">
                    <p:embed/>
                  </p:oleObj>
                </mc:Choice>
                <mc:Fallback>
                  <p:oleObj name="Equation" r:id="rId4" imgW="1066680" imgH="203040" progId="Equation.DSMT4">
                    <p:embed/>
                    <p:pic>
                      <p:nvPicPr>
                        <p:cNvPr id="0" name=""/>
                        <p:cNvPicPr/>
                        <p:nvPr/>
                      </p:nvPicPr>
                      <p:blipFill>
                        <a:blip r:embed="rId5"/>
                        <a:stretch>
                          <a:fillRect/>
                        </a:stretch>
                      </p:blipFill>
                      <p:spPr>
                        <a:xfrm>
                          <a:off x="1665779" y="1975217"/>
                          <a:ext cx="2760662" cy="527050"/>
                        </a:xfrm>
                        <a:prstGeom prst="rect">
                          <a:avLst/>
                        </a:prstGeom>
                      </p:spPr>
                    </p:pic>
                  </p:oleObj>
                </mc:Fallback>
              </mc:AlternateContent>
            </a:graphicData>
          </a:graphic>
        </p:graphicFrame>
        <p:sp>
          <p:nvSpPr>
            <p:cNvPr id="2" name="Rectangle 1"/>
            <p:cNvSpPr/>
            <p:nvPr/>
          </p:nvSpPr>
          <p:spPr>
            <a:xfrm>
              <a:off x="1555171" y="1155647"/>
              <a:ext cx="3474029" cy="523220"/>
            </a:xfrm>
            <a:prstGeom prst="rect">
              <a:avLst/>
            </a:prstGeom>
          </p:spPr>
          <p:txBody>
            <a:bodyPr wrap="none">
              <a:spAutoFit/>
            </a:bodyPr>
            <a:lstStyle/>
            <a:p>
              <a:pPr algn="r" rtl="1"/>
              <a:r>
                <a:rPr lang="fa-IR" sz="2800" b="1" dirty="0" smtClean="0">
                  <a:cs typeface="2  Badr" panose="00000400000000000000" pitchFamily="2" charset="-78"/>
                </a:rPr>
                <a:t>12 راه برای رفتن از </a:t>
              </a:r>
              <a:r>
                <a:rPr lang="en-US" sz="2800" b="1" dirty="0" smtClean="0">
                  <a:latin typeface="Times New Roman" panose="02020603050405020304" pitchFamily="18" charset="0"/>
                  <a:cs typeface="2  Badr" panose="00000400000000000000" pitchFamily="2" charset="-78"/>
                </a:rPr>
                <a:t>A</a:t>
              </a:r>
              <a:r>
                <a:rPr lang="fa-IR" sz="2800" b="1" dirty="0" smtClean="0">
                  <a:cs typeface="2  Badr" panose="00000400000000000000" pitchFamily="2" charset="-78"/>
                </a:rPr>
                <a:t> به </a:t>
              </a:r>
              <a:r>
                <a:rPr lang="en-US" sz="2800" b="1" dirty="0" smtClean="0">
                  <a:latin typeface="Times New Roman" panose="02020603050405020304" pitchFamily="18" charset="0"/>
                  <a:cs typeface="2  Badr" panose="00000400000000000000" pitchFamily="2" charset="-78"/>
                </a:rPr>
                <a:t>C</a:t>
              </a:r>
              <a:endParaRPr lang="en-US" sz="2800" dirty="0">
                <a:latin typeface="Times New Roman" panose="02020603050405020304" pitchFamily="18" charset="0"/>
                <a:cs typeface="2  Badr" panose="00000400000000000000" pitchFamily="2" charset="-78"/>
              </a:endParaRPr>
            </a:p>
          </p:txBody>
        </p:sp>
        <p:sp>
          <p:nvSpPr>
            <p:cNvPr id="52" name="Rectangle 51"/>
            <p:cNvSpPr/>
            <p:nvPr/>
          </p:nvSpPr>
          <p:spPr>
            <a:xfrm>
              <a:off x="2185208" y="2808881"/>
              <a:ext cx="1853392" cy="523220"/>
            </a:xfrm>
            <a:prstGeom prst="rect">
              <a:avLst/>
            </a:prstGeom>
          </p:spPr>
          <p:txBody>
            <a:bodyPr wrap="none">
              <a:spAutoFit/>
            </a:bodyPr>
            <a:lstStyle/>
            <a:p>
              <a:pPr algn="r" rtl="1"/>
              <a:r>
                <a:rPr lang="fa-IR" sz="2800" b="1" dirty="0" smtClean="0">
                  <a:cs typeface="2  Badr" panose="00000400000000000000" pitchFamily="2" charset="-78"/>
                </a:rPr>
                <a:t>12 راه یا روش</a:t>
              </a:r>
              <a:endParaRPr lang="en-US" sz="2800" dirty="0">
                <a:latin typeface="Times New Roman" panose="02020603050405020304" pitchFamily="18" charset="0"/>
                <a:cs typeface="2  Badr" panose="00000400000000000000" pitchFamily="2" charset="-78"/>
              </a:endParaRPr>
            </a:p>
          </p:txBody>
        </p:sp>
      </p:grpSp>
      <p:sp>
        <p:nvSpPr>
          <p:cNvPr id="5" name="Arc 4"/>
          <p:cNvSpPr/>
          <p:nvPr/>
        </p:nvSpPr>
        <p:spPr>
          <a:xfrm rot="19175387">
            <a:off x="1480616" y="1678476"/>
            <a:ext cx="2906667" cy="2579998"/>
          </a:xfrm>
          <a:prstGeom prst="arc">
            <a:avLst>
              <a:gd name="adj1" fmla="val 16200000"/>
              <a:gd name="adj2" fmla="val 21432223"/>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cs typeface="2  Badr" panose="00000400000000000000" pitchFamily="2" charset="-78"/>
            </a:endParaRPr>
          </a:p>
        </p:txBody>
      </p:sp>
      <p:sp>
        <p:nvSpPr>
          <p:cNvPr id="13" name="Arc 12"/>
          <p:cNvSpPr/>
          <p:nvPr/>
        </p:nvSpPr>
        <p:spPr>
          <a:xfrm rot="19175387" flipH="1" flipV="1">
            <a:off x="1725258" y="28780"/>
            <a:ext cx="2906667" cy="2579998"/>
          </a:xfrm>
          <a:prstGeom prst="arc">
            <a:avLst>
              <a:gd name="adj1" fmla="val 16200000"/>
              <a:gd name="adj2" fmla="val 21432223"/>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cs typeface="2  Badr" panose="00000400000000000000" pitchFamily="2" charset="-78"/>
            </a:endParaRPr>
          </a:p>
        </p:txBody>
      </p:sp>
      <p:graphicFrame>
        <p:nvGraphicFramePr>
          <p:cNvPr id="15" name="Object 14"/>
          <p:cNvGraphicFramePr>
            <a:graphicFrameLocks noChangeAspect="1"/>
          </p:cNvGraphicFramePr>
          <p:nvPr>
            <p:extLst>
              <p:ext uri="{D42A27DB-BD31-4B8C-83A1-F6EECF244321}">
                <p14:modId xmlns:p14="http://schemas.microsoft.com/office/powerpoint/2010/main" val="2630402149"/>
              </p:ext>
            </p:extLst>
          </p:nvPr>
        </p:nvGraphicFramePr>
        <p:xfrm>
          <a:off x="6378575" y="1676400"/>
          <a:ext cx="2497138" cy="615950"/>
        </p:xfrm>
        <a:graphic>
          <a:graphicData uri="http://schemas.openxmlformats.org/presentationml/2006/ole">
            <mc:AlternateContent xmlns:mc="http://schemas.openxmlformats.org/markup-compatibility/2006">
              <mc:Choice xmlns:v="urn:schemas-microsoft-com:vml" Requires="v">
                <p:oleObj spid="_x0000_s7871" name="Equation" r:id="rId6" imgW="825480" imgH="203040" progId="Equation.DSMT4">
                  <p:embed/>
                </p:oleObj>
              </mc:Choice>
              <mc:Fallback>
                <p:oleObj name="Equation" r:id="rId6" imgW="825480" imgH="203040" progId="Equation.DSMT4">
                  <p:embed/>
                  <p:pic>
                    <p:nvPicPr>
                      <p:cNvPr id="0" name=""/>
                      <p:cNvPicPr/>
                      <p:nvPr/>
                    </p:nvPicPr>
                    <p:blipFill>
                      <a:blip r:embed="rId7"/>
                      <a:stretch>
                        <a:fillRect/>
                      </a:stretch>
                    </p:blipFill>
                    <p:spPr>
                      <a:xfrm>
                        <a:off x="6378575" y="1676400"/>
                        <a:ext cx="2497138" cy="615950"/>
                      </a:xfrm>
                      <a:prstGeom prst="rect">
                        <a:avLst/>
                      </a:prstGeom>
                    </p:spPr>
                  </p:pic>
                </p:oleObj>
              </mc:Fallback>
            </mc:AlternateContent>
          </a:graphicData>
        </a:graphic>
      </p:graphicFrame>
      <p:grpSp>
        <p:nvGrpSpPr>
          <p:cNvPr id="3" name="Group 2"/>
          <p:cNvGrpSpPr/>
          <p:nvPr/>
        </p:nvGrpSpPr>
        <p:grpSpPr>
          <a:xfrm>
            <a:off x="730083" y="3276600"/>
            <a:ext cx="8032917" cy="1232061"/>
            <a:chOff x="441158" y="3457074"/>
            <a:chExt cx="8032917" cy="1232061"/>
          </a:xfrm>
        </p:grpSpPr>
        <p:sp>
          <p:nvSpPr>
            <p:cNvPr id="21" name="Rounded Rectangle 20"/>
            <p:cNvSpPr/>
            <p:nvPr/>
          </p:nvSpPr>
          <p:spPr>
            <a:xfrm>
              <a:off x="2438400" y="3461084"/>
              <a:ext cx="1700517" cy="626348"/>
            </a:xfrm>
            <a:prstGeom prst="roundRect">
              <a:avLst/>
            </a:prstGeom>
            <a:solidFill>
              <a:schemeClr val="accent3">
                <a:lumMod val="40000"/>
                <a:lumOff val="60000"/>
              </a:schemeClr>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2  Badr" panose="00000400000000000000" pitchFamily="2" charset="-78"/>
              </a:endParaRPr>
            </a:p>
          </p:txBody>
        </p:sp>
        <p:sp>
          <p:nvSpPr>
            <p:cNvPr id="22" name="Rounded Rectangle 21"/>
            <p:cNvSpPr/>
            <p:nvPr/>
          </p:nvSpPr>
          <p:spPr>
            <a:xfrm>
              <a:off x="4427621" y="3461084"/>
              <a:ext cx="1680411" cy="626348"/>
            </a:xfrm>
            <a:prstGeom prst="roundRect">
              <a:avLst/>
            </a:prstGeom>
            <a:solidFill>
              <a:schemeClr val="accent3">
                <a:lumMod val="40000"/>
                <a:lumOff val="60000"/>
              </a:schemeClr>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2  Badr" panose="00000400000000000000" pitchFamily="2" charset="-78"/>
              </a:endParaRPr>
            </a:p>
          </p:txBody>
        </p:sp>
        <p:sp>
          <p:nvSpPr>
            <p:cNvPr id="23" name="Rounded Rectangle 22"/>
            <p:cNvSpPr/>
            <p:nvPr/>
          </p:nvSpPr>
          <p:spPr>
            <a:xfrm>
              <a:off x="6717633" y="3461084"/>
              <a:ext cx="1752600" cy="626348"/>
            </a:xfrm>
            <a:prstGeom prst="roundRect">
              <a:avLst/>
            </a:prstGeom>
            <a:solidFill>
              <a:schemeClr val="accent3">
                <a:lumMod val="40000"/>
                <a:lumOff val="60000"/>
              </a:schemeClr>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2  Badr" panose="00000400000000000000" pitchFamily="2" charset="-78"/>
              </a:endParaRPr>
            </a:p>
          </p:txBody>
        </p:sp>
        <p:sp>
          <p:nvSpPr>
            <p:cNvPr id="24" name="Rounded Rectangle 23"/>
            <p:cNvSpPr/>
            <p:nvPr/>
          </p:nvSpPr>
          <p:spPr>
            <a:xfrm>
              <a:off x="441158" y="4145429"/>
              <a:ext cx="1644370" cy="537495"/>
            </a:xfrm>
            <a:prstGeom prst="roundRect">
              <a:avLst/>
            </a:prstGeom>
            <a:solidFill>
              <a:schemeClr val="accent3">
                <a:lumMod val="40000"/>
                <a:lumOff val="60000"/>
              </a:schemeClr>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2  Badr" panose="00000400000000000000" pitchFamily="2" charset="-78"/>
              </a:endParaRPr>
            </a:p>
          </p:txBody>
        </p:sp>
        <p:sp>
          <p:nvSpPr>
            <p:cNvPr id="25" name="Rounded Rectangle 24"/>
            <p:cNvSpPr/>
            <p:nvPr/>
          </p:nvSpPr>
          <p:spPr>
            <a:xfrm>
              <a:off x="2438400" y="4151640"/>
              <a:ext cx="1720570" cy="537495"/>
            </a:xfrm>
            <a:prstGeom prst="roundRect">
              <a:avLst/>
            </a:prstGeom>
            <a:solidFill>
              <a:schemeClr val="accent3">
                <a:lumMod val="40000"/>
                <a:lumOff val="60000"/>
              </a:schemeClr>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2  Badr" panose="00000400000000000000" pitchFamily="2" charset="-78"/>
              </a:endParaRPr>
            </a:p>
          </p:txBody>
        </p:sp>
        <p:sp>
          <p:nvSpPr>
            <p:cNvPr id="20" name="Rounded Rectangle 19"/>
            <p:cNvSpPr/>
            <p:nvPr/>
          </p:nvSpPr>
          <p:spPr>
            <a:xfrm>
              <a:off x="461211" y="3457074"/>
              <a:ext cx="1624317" cy="626348"/>
            </a:xfrm>
            <a:prstGeom prst="roundRect">
              <a:avLst/>
            </a:prstGeom>
            <a:solidFill>
              <a:schemeClr val="accent3">
                <a:lumMod val="40000"/>
                <a:lumOff val="60000"/>
              </a:schemeClr>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2  Badr" panose="00000400000000000000" pitchFamily="2" charset="-78"/>
              </a:endParaRPr>
            </a:p>
          </p:txBody>
        </p:sp>
        <p:graphicFrame>
          <p:nvGraphicFramePr>
            <p:cNvPr id="16" name="Object 15"/>
            <p:cNvGraphicFramePr>
              <a:graphicFrameLocks noChangeAspect="1"/>
            </p:cNvGraphicFramePr>
            <p:nvPr>
              <p:extLst/>
            </p:nvPr>
          </p:nvGraphicFramePr>
          <p:xfrm>
            <a:off x="457200" y="3505200"/>
            <a:ext cx="8016875" cy="525463"/>
          </p:xfrm>
          <a:graphic>
            <a:graphicData uri="http://schemas.openxmlformats.org/presentationml/2006/ole">
              <mc:AlternateContent xmlns:mc="http://schemas.openxmlformats.org/markup-compatibility/2006">
                <mc:Choice xmlns:v="urn:schemas-microsoft-com:vml" Requires="v">
                  <p:oleObj spid="_x0000_s7872" name="Equation" r:id="rId8" imgW="3098520" imgH="203040" progId="Equation.DSMT4">
                    <p:embed/>
                  </p:oleObj>
                </mc:Choice>
                <mc:Fallback>
                  <p:oleObj name="Equation" r:id="rId8" imgW="3098520" imgH="203040" progId="Equation.DSMT4">
                    <p:embed/>
                    <p:pic>
                      <p:nvPicPr>
                        <p:cNvPr id="0" name=""/>
                        <p:cNvPicPr/>
                        <p:nvPr/>
                      </p:nvPicPr>
                      <p:blipFill>
                        <a:blip r:embed="rId9"/>
                        <a:stretch>
                          <a:fillRect/>
                        </a:stretch>
                      </p:blipFill>
                      <p:spPr>
                        <a:xfrm>
                          <a:off x="457200" y="3505200"/>
                          <a:ext cx="8016875" cy="525463"/>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879674553"/>
                </p:ext>
              </p:extLst>
            </p:nvPr>
          </p:nvGraphicFramePr>
          <p:xfrm>
            <a:off x="522288" y="4122237"/>
            <a:ext cx="6505575" cy="525462"/>
          </p:xfrm>
          <a:graphic>
            <a:graphicData uri="http://schemas.openxmlformats.org/presentationml/2006/ole">
              <mc:AlternateContent xmlns:mc="http://schemas.openxmlformats.org/markup-compatibility/2006">
                <mc:Choice xmlns:v="urn:schemas-microsoft-com:vml" Requires="v">
                  <p:oleObj spid="_x0000_s7873" name="Equation" r:id="rId10" imgW="2514600" imgH="203040" progId="Equation.DSMT4">
                    <p:embed/>
                  </p:oleObj>
                </mc:Choice>
                <mc:Fallback>
                  <p:oleObj name="Equation" r:id="rId10" imgW="2514600" imgH="203040" progId="Equation.DSMT4">
                    <p:embed/>
                    <p:pic>
                      <p:nvPicPr>
                        <p:cNvPr id="0" name=""/>
                        <p:cNvPicPr/>
                        <p:nvPr/>
                      </p:nvPicPr>
                      <p:blipFill>
                        <a:blip r:embed="rId11"/>
                        <a:stretch>
                          <a:fillRect/>
                        </a:stretch>
                      </p:blipFill>
                      <p:spPr>
                        <a:xfrm>
                          <a:off x="522288" y="4122237"/>
                          <a:ext cx="6505575" cy="525462"/>
                        </a:xfrm>
                        <a:prstGeom prst="rect">
                          <a:avLst/>
                        </a:prstGeom>
                      </p:spPr>
                    </p:pic>
                  </p:oleObj>
                </mc:Fallback>
              </mc:AlternateContent>
            </a:graphicData>
          </a:graphic>
        </p:graphicFrame>
      </p:grpSp>
      <p:grpSp>
        <p:nvGrpSpPr>
          <p:cNvPr id="7" name="Group 6"/>
          <p:cNvGrpSpPr/>
          <p:nvPr/>
        </p:nvGrpSpPr>
        <p:grpSpPr>
          <a:xfrm>
            <a:off x="449005" y="4565780"/>
            <a:ext cx="11353800" cy="1569660"/>
            <a:chOff x="365616" y="4686934"/>
            <a:chExt cx="11419634" cy="1569660"/>
          </a:xfrm>
        </p:grpSpPr>
        <p:sp>
          <p:nvSpPr>
            <p:cNvPr id="8" name="TextBox 7"/>
            <p:cNvSpPr txBox="1"/>
            <p:nvPr/>
          </p:nvSpPr>
          <p:spPr>
            <a:xfrm>
              <a:off x="365616" y="4686934"/>
              <a:ext cx="11419634" cy="1569660"/>
            </a:xfrm>
            <a:prstGeom prst="rect">
              <a:avLst/>
            </a:prstGeom>
            <a:noFill/>
          </p:spPr>
          <p:txBody>
            <a:bodyPr wrap="square" rtlCol="0">
              <a:spAutoFit/>
            </a:bodyPr>
            <a:lstStyle/>
            <a:p>
              <a:pPr algn="justLow" rtl="1">
                <a:lnSpc>
                  <a:spcPct val="150000"/>
                </a:lnSpc>
              </a:pPr>
              <a:r>
                <a:rPr lang="fa-IR" sz="3200" b="1" dirty="0" smtClean="0">
                  <a:cs typeface="2  Badr" panose="00000400000000000000" pitchFamily="2" charset="-78"/>
                </a:rPr>
                <a:t>برای هر رفت، 12 برگشت وجود دارد پس به 		            طریق می‌توان از </a:t>
              </a:r>
              <a:r>
                <a:rPr lang="en-US" sz="3200" b="1" dirty="0" smtClean="0">
                  <a:latin typeface="Times New Roman" panose="02020603050405020304" pitchFamily="18" charset="0"/>
                  <a:cs typeface="2  Badr" panose="00000400000000000000" pitchFamily="2" charset="-78"/>
                </a:rPr>
                <a:t>A</a:t>
              </a:r>
              <a:r>
                <a:rPr lang="fa-IR" sz="3200" b="1" dirty="0" smtClean="0">
                  <a:cs typeface="2  Badr" panose="00000400000000000000" pitchFamily="2" charset="-78"/>
                </a:rPr>
                <a:t> به </a:t>
              </a:r>
              <a:r>
                <a:rPr lang="en-US" sz="3200" b="1" dirty="0" smtClean="0">
                  <a:latin typeface="Times New Roman" panose="02020603050405020304" pitchFamily="18" charset="0"/>
                  <a:cs typeface="2  Badr" panose="00000400000000000000" pitchFamily="2" charset="-78"/>
                </a:rPr>
                <a:t>C</a:t>
              </a:r>
              <a:r>
                <a:rPr lang="fa-IR" sz="3200" b="1" dirty="0" smtClean="0">
                  <a:cs typeface="2  Badr" panose="00000400000000000000" pitchFamily="2" charset="-78"/>
                </a:rPr>
                <a:t> مسافرت رفت و برگشت انجام داد.</a:t>
              </a:r>
              <a:endParaRPr lang="en-US" sz="3200" b="1" dirty="0" smtClean="0">
                <a:latin typeface="Times New Roman" panose="02020603050405020304" pitchFamily="18" charset="0"/>
                <a:cs typeface="2  Badr" panose="00000400000000000000" pitchFamily="2" charset="-78"/>
              </a:endParaRPr>
            </a:p>
          </p:txBody>
        </p:sp>
        <p:graphicFrame>
          <p:nvGraphicFramePr>
            <p:cNvPr id="18" name="Object 17"/>
            <p:cNvGraphicFramePr>
              <a:graphicFrameLocks noChangeAspect="1"/>
            </p:cNvGraphicFramePr>
            <p:nvPr>
              <p:extLst>
                <p:ext uri="{D42A27DB-BD31-4B8C-83A1-F6EECF244321}">
                  <p14:modId xmlns:p14="http://schemas.microsoft.com/office/powerpoint/2010/main" val="238012875"/>
                </p:ext>
              </p:extLst>
            </p:nvPr>
          </p:nvGraphicFramePr>
          <p:xfrm>
            <a:off x="4169227" y="4907454"/>
            <a:ext cx="2160341" cy="525463"/>
          </p:xfrm>
          <a:graphic>
            <a:graphicData uri="http://schemas.openxmlformats.org/presentationml/2006/ole">
              <mc:AlternateContent xmlns:mc="http://schemas.openxmlformats.org/markup-compatibility/2006">
                <mc:Choice xmlns:v="urn:schemas-microsoft-com:vml" Requires="v">
                  <p:oleObj spid="_x0000_s7874" name="Equation" r:id="rId12" imgW="838080" imgH="203040" progId="Equation.DSMT4">
                    <p:embed/>
                  </p:oleObj>
                </mc:Choice>
                <mc:Fallback>
                  <p:oleObj name="Equation" r:id="rId12" imgW="838080" imgH="203040" progId="Equation.DSMT4">
                    <p:embed/>
                    <p:pic>
                      <p:nvPicPr>
                        <p:cNvPr id="0" name=""/>
                        <p:cNvPicPr/>
                        <p:nvPr/>
                      </p:nvPicPr>
                      <p:blipFill>
                        <a:blip r:embed="rId13"/>
                        <a:stretch>
                          <a:fillRect/>
                        </a:stretch>
                      </p:blipFill>
                      <p:spPr>
                        <a:xfrm>
                          <a:off x="4169227" y="4907454"/>
                          <a:ext cx="2160341" cy="525463"/>
                        </a:xfrm>
                        <a:prstGeom prst="rect">
                          <a:avLst/>
                        </a:prstGeom>
                      </p:spPr>
                    </p:pic>
                  </p:oleObj>
                </mc:Fallback>
              </mc:AlternateContent>
            </a:graphicData>
          </a:graphic>
        </p:graphicFrame>
      </p:grpSp>
    </p:spTree>
    <p:extLst>
      <p:ext uri="{BB962C8B-B14F-4D97-AF65-F5344CB8AC3E}">
        <p14:creationId xmlns:p14="http://schemas.microsoft.com/office/powerpoint/2010/main" val="5583181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circle(in)">
                                      <p:cBhvr>
                                        <p:cTn id="7" dur="2000"/>
                                        <p:tgtEl>
                                          <p:spTgt spid="5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inVertic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7576"/>
            <a:ext cx="12062138" cy="6600423"/>
          </a:xfrm>
        </p:spPr>
        <p:txBody>
          <a:bodyPr>
            <a:normAutofit/>
          </a:bodyPr>
          <a:lstStyle/>
          <a:p>
            <a:r>
              <a:rPr lang="fa-IR" sz="3600" b="1" dirty="0" smtClean="0">
                <a:cs typeface="2  Baran" panose="00000400000000000000" pitchFamily="2" charset="-78"/>
              </a:rPr>
              <a:t/>
            </a:r>
            <a:br>
              <a:rPr lang="fa-IR" sz="3600" b="1" dirty="0" smtClean="0">
                <a:cs typeface="2  Baran" panose="00000400000000000000" pitchFamily="2" charset="-78"/>
              </a:rPr>
            </a:br>
            <a:endParaRPr lang="fa-IR" sz="3600" b="1" dirty="0">
              <a:cs typeface="2  Baran" panose="00000400000000000000" pitchFamily="2" charset="-78"/>
            </a:endParaRPr>
          </a:p>
        </p:txBody>
      </p:sp>
      <p:sp>
        <p:nvSpPr>
          <p:cNvPr id="4" name="Slide Number Placeholder 3"/>
          <p:cNvSpPr>
            <a:spLocks noGrp="1"/>
          </p:cNvSpPr>
          <p:nvPr>
            <p:ph type="sldNum" sz="quarter" idx="12"/>
          </p:nvPr>
        </p:nvSpPr>
        <p:spPr/>
        <p:txBody>
          <a:bodyPr/>
          <a:lstStyle/>
          <a:p>
            <a:fld id="{C56D3439-AB24-45D9-BC31-4C4A48132097}" type="slidenum">
              <a:rPr lang="fa-IR" smtClean="0"/>
              <a:t>12</a:t>
            </a:fld>
            <a:endParaRPr lang="fa-IR"/>
          </a:p>
        </p:txBody>
      </p:sp>
      <p:sp>
        <p:nvSpPr>
          <p:cNvPr id="8" name="Content Placeholder 7"/>
          <p:cNvSpPr>
            <a:spLocks noGrp="1"/>
          </p:cNvSpPr>
          <p:nvPr>
            <p:ph idx="1"/>
          </p:nvPr>
        </p:nvSpPr>
        <p:spPr>
          <a:xfrm>
            <a:off x="0" y="257577"/>
            <a:ext cx="12062138" cy="6463897"/>
          </a:xfrm>
        </p:spPr>
        <p:txBody>
          <a:bodyPr>
            <a:noAutofit/>
          </a:bodyPr>
          <a:lstStyle/>
          <a:p>
            <a:pPr marL="0" indent="0">
              <a:buNone/>
            </a:pPr>
            <a:r>
              <a:rPr lang="fa-IR" sz="3200" b="1" dirty="0">
                <a:solidFill>
                  <a:srgbClr val="CC0000"/>
                </a:solidFill>
                <a:cs typeface="2  Badr" panose="00000400000000000000" pitchFamily="2" charset="-78"/>
              </a:rPr>
              <a:t>پرسش: </a:t>
            </a:r>
            <a:r>
              <a:rPr lang="fa-IR" sz="3200" b="1" dirty="0" smtClean="0">
                <a:cs typeface="2  Badr" panose="00000400000000000000" pitchFamily="2" charset="-78"/>
              </a:rPr>
              <a:t>به چند طریق می توان از بین 3 نوع میوه و 4 نوع غذا و 5 نوع نوشیدنی، یک میوه و یک غذا و یک نوشیدنی انتخاب کرد؟ </a:t>
            </a:r>
          </a:p>
          <a:p>
            <a:pPr marL="0" indent="0">
              <a:buNone/>
            </a:pPr>
            <a:r>
              <a:rPr lang="fa-IR" sz="3200" b="1" dirty="0" smtClean="0">
                <a:solidFill>
                  <a:srgbClr val="00B050"/>
                </a:solidFill>
                <a:cs typeface="2  Badr" panose="00000400000000000000" pitchFamily="2" charset="-78"/>
              </a:rPr>
              <a:t>پاسخ: </a:t>
            </a:r>
            <a:r>
              <a:rPr lang="fa-IR" sz="3200" b="1" dirty="0" smtClean="0">
                <a:cs typeface="2  Badr" panose="00000400000000000000" pitchFamily="2" charset="-78"/>
              </a:rPr>
              <a:t>بنابر </a:t>
            </a:r>
            <a:r>
              <a:rPr lang="fa-IR" sz="3200" b="1" dirty="0">
                <a:cs typeface="2  Badr" panose="00000400000000000000" pitchFamily="2" charset="-78"/>
              </a:rPr>
              <a:t>اصل ضرب داریم</a:t>
            </a:r>
            <a:r>
              <a:rPr lang="fa-IR" sz="3200" b="1" dirty="0" smtClean="0">
                <a:cs typeface="2  Badr" panose="00000400000000000000" pitchFamily="2" charset="-78"/>
              </a:rPr>
              <a:t>:   </a:t>
            </a:r>
            <a:r>
              <a:rPr lang="en-US" sz="3200" b="1" dirty="0" smtClean="0">
                <a:cs typeface="2  Badr" panose="00000400000000000000" pitchFamily="2" charset="-78"/>
              </a:rPr>
              <a:t>60</a:t>
            </a:r>
            <a:r>
              <a:rPr lang="fa-IR" sz="3200" b="1" dirty="0" smtClean="0">
                <a:cs typeface="2  Badr" panose="00000400000000000000" pitchFamily="2" charset="-78"/>
              </a:rPr>
              <a:t>  </a:t>
            </a:r>
            <a:r>
              <a:rPr lang="en-US" sz="3200" b="1" dirty="0" smtClean="0">
                <a:cs typeface="2  Badr" panose="00000400000000000000" pitchFamily="2" charset="-78"/>
              </a:rPr>
              <a:t>4×5=</a:t>
            </a:r>
            <a:r>
              <a:rPr lang="fa-IR" sz="3200" b="1" dirty="0" smtClean="0">
                <a:cs typeface="2  Badr" panose="00000400000000000000" pitchFamily="2" charset="-78"/>
              </a:rPr>
              <a:t>×</a:t>
            </a:r>
            <a:r>
              <a:rPr lang="en-US" sz="3200" b="1" dirty="0" smtClean="0">
                <a:cs typeface="2  Badr" panose="00000400000000000000" pitchFamily="2" charset="-78"/>
              </a:rPr>
              <a:t>3</a:t>
            </a:r>
            <a:r>
              <a:rPr lang="fa-IR" sz="3200" b="1" dirty="0" smtClean="0">
                <a:cs typeface="2  Badr" panose="00000400000000000000" pitchFamily="2" charset="-78"/>
              </a:rPr>
              <a:t> حالت برای انتخاب یک میوه و یک غذا و یک نوشیدنی وجود دارد. </a:t>
            </a:r>
          </a:p>
          <a:p>
            <a:pPr marL="0" indent="0">
              <a:buNone/>
            </a:pPr>
            <a:r>
              <a:rPr lang="fa-IR" sz="3200" b="1" dirty="0">
                <a:solidFill>
                  <a:srgbClr val="CC0000"/>
                </a:solidFill>
                <a:cs typeface="2  Badr" panose="00000400000000000000" pitchFamily="2" charset="-78"/>
              </a:rPr>
              <a:t>پرسش:</a:t>
            </a:r>
            <a:r>
              <a:rPr lang="fa-IR" b="1" dirty="0">
                <a:solidFill>
                  <a:srgbClr val="CC0000"/>
                </a:solidFill>
                <a:cs typeface="2  Badr" panose="00000400000000000000" pitchFamily="2" charset="-78"/>
              </a:rPr>
              <a:t> </a:t>
            </a:r>
            <a:r>
              <a:rPr lang="fa-IR" b="1" dirty="0" smtClean="0">
                <a:cs typeface="2  Badr" panose="00000400000000000000" pitchFamily="2" charset="-78"/>
              </a:rPr>
              <a:t>فرض کنید </a:t>
            </a:r>
            <a:r>
              <a:rPr lang="fa-IR" b="1" dirty="0" smtClean="0">
                <a:cs typeface="2  Badr" panose="00000400000000000000" pitchFamily="2" charset="-78"/>
              </a:rPr>
              <a:t>دوستتان، </a:t>
            </a:r>
            <a:r>
              <a:rPr lang="fa-IR" b="1" dirty="0" smtClean="0">
                <a:cs typeface="2  Badr" panose="00000400000000000000" pitchFamily="2" charset="-78"/>
              </a:rPr>
              <a:t>شما را به یک رستوران دعوت کرده قرار </a:t>
            </a:r>
            <a:r>
              <a:rPr lang="fa-IR" b="1" dirty="0" smtClean="0">
                <a:cs typeface="2  Badr" panose="00000400000000000000" pitchFamily="2" charset="-78"/>
              </a:rPr>
              <a:t>است. </a:t>
            </a:r>
            <a:r>
              <a:rPr lang="fa-IR" b="1" dirty="0" smtClean="0">
                <a:cs typeface="2  Badr" panose="00000400000000000000" pitchFamily="2" charset="-78"/>
              </a:rPr>
              <a:t>شما از لیست غذایی رستوران که 6 نوع پیتزا و 5 نوع ساندویچ است یک پیتزا یا ساندویچ سفارش بدهید. چند انتخاب دارید؟</a:t>
            </a:r>
          </a:p>
          <a:p>
            <a:pPr marL="0" indent="0">
              <a:buNone/>
            </a:pPr>
            <a:r>
              <a:rPr lang="fa-IR" sz="3200" b="1" dirty="0">
                <a:solidFill>
                  <a:srgbClr val="00B050"/>
                </a:solidFill>
                <a:cs typeface="2  Badr" panose="00000400000000000000" pitchFamily="2" charset="-78"/>
              </a:rPr>
              <a:t>پاسخ: </a:t>
            </a:r>
            <a:r>
              <a:rPr lang="fa-IR" sz="3200" b="1" dirty="0" smtClean="0">
                <a:solidFill>
                  <a:srgbClr val="00B050"/>
                </a:solidFill>
                <a:cs typeface="2  Badr" panose="00000400000000000000" pitchFamily="2" charset="-78"/>
              </a:rPr>
              <a:t> </a:t>
            </a:r>
            <a:r>
              <a:rPr lang="fa-IR" sz="3200" b="1" dirty="0" smtClean="0">
                <a:cs typeface="2  Badr" panose="00000400000000000000" pitchFamily="2" charset="-78"/>
              </a:rPr>
              <a:t>بنابر </a:t>
            </a:r>
            <a:r>
              <a:rPr lang="fa-IR" sz="3200" b="1" dirty="0" smtClean="0">
                <a:cs typeface="2  Badr" panose="00000400000000000000" pitchFamily="2" charset="-78"/>
              </a:rPr>
              <a:t>اصل جمع داریم: </a:t>
            </a:r>
            <a:r>
              <a:rPr lang="en-US" sz="3200" b="1" dirty="0" smtClean="0">
                <a:cs typeface="2  Badr" panose="00000400000000000000" pitchFamily="2" charset="-78"/>
              </a:rPr>
              <a:t>6+5=11</a:t>
            </a:r>
            <a:r>
              <a:rPr lang="fa-IR" sz="3200" b="1" dirty="0" smtClean="0">
                <a:cs typeface="2  Badr" panose="00000400000000000000" pitchFamily="2" charset="-78"/>
              </a:rPr>
              <a:t> انتخاب برای پیتزا یا ساندویچ وجود دارد. </a:t>
            </a:r>
          </a:p>
          <a:p>
            <a:pPr marL="0" indent="0">
              <a:buNone/>
            </a:pPr>
            <a:r>
              <a:rPr lang="fa-IR" sz="3200" b="1" dirty="0">
                <a:solidFill>
                  <a:srgbClr val="CC0000"/>
                </a:solidFill>
                <a:cs typeface="2  Badr" panose="00000400000000000000" pitchFamily="2" charset="-78"/>
              </a:rPr>
              <a:t>پرسش: </a:t>
            </a:r>
            <a:r>
              <a:rPr lang="fa-IR" sz="3200" b="1" dirty="0" smtClean="0">
                <a:cs typeface="2  Badr" panose="00000400000000000000" pitchFamily="2" charset="-78"/>
              </a:rPr>
              <a:t>از شهر </a:t>
            </a:r>
            <a:r>
              <a:rPr lang="en-US" sz="3200" b="1" dirty="0" smtClean="0">
                <a:cs typeface="2  Badr" panose="00000400000000000000" pitchFamily="2" charset="-78"/>
              </a:rPr>
              <a:t>A</a:t>
            </a:r>
            <a:r>
              <a:rPr lang="fa-IR" sz="3200" b="1" dirty="0" smtClean="0">
                <a:cs typeface="2  Badr" panose="00000400000000000000" pitchFamily="2" charset="-78"/>
              </a:rPr>
              <a:t> به شهر </a:t>
            </a:r>
            <a:r>
              <a:rPr lang="en-US" sz="3200" b="1" dirty="0" smtClean="0">
                <a:cs typeface="2  Badr" panose="00000400000000000000" pitchFamily="2" charset="-78"/>
              </a:rPr>
              <a:t>B</a:t>
            </a:r>
            <a:r>
              <a:rPr lang="fa-IR" sz="3200" b="1" dirty="0" smtClean="0">
                <a:cs typeface="2  Badr" panose="00000400000000000000" pitchFamily="2" charset="-78"/>
              </a:rPr>
              <a:t>، 5 وسیله ی نقلیه ی متفاوت در حرکت است. به چند طریق یک مسافر می تواند از شهر </a:t>
            </a:r>
            <a:r>
              <a:rPr lang="en-US" sz="3200" b="1" dirty="0" smtClean="0">
                <a:cs typeface="2  Badr" panose="00000400000000000000" pitchFamily="2" charset="-78"/>
              </a:rPr>
              <a:t>A</a:t>
            </a:r>
            <a:r>
              <a:rPr lang="fa-IR" sz="3200" b="1" dirty="0" smtClean="0">
                <a:cs typeface="2  Badr" panose="00000400000000000000" pitchFamily="2" charset="-78"/>
              </a:rPr>
              <a:t> به شهر </a:t>
            </a:r>
            <a:r>
              <a:rPr lang="en-US" sz="3200" b="1" dirty="0" smtClean="0">
                <a:cs typeface="2  Badr" panose="00000400000000000000" pitchFamily="2" charset="-78"/>
              </a:rPr>
              <a:t>B</a:t>
            </a:r>
            <a:r>
              <a:rPr lang="fa-IR" sz="3200" b="1" dirty="0" smtClean="0">
                <a:cs typeface="2  Badr" panose="00000400000000000000" pitchFamily="2" charset="-78"/>
              </a:rPr>
              <a:t> برود و برگردد ولی هنگام برگشتن با همان وسیله ی نقلیه ای که رفته است برنگردد؟ </a:t>
            </a:r>
          </a:p>
          <a:p>
            <a:pPr marL="0" indent="0">
              <a:buNone/>
            </a:pPr>
            <a:r>
              <a:rPr lang="fa-IR" sz="3200" b="1" dirty="0">
                <a:solidFill>
                  <a:srgbClr val="00B050"/>
                </a:solidFill>
                <a:cs typeface="2  Badr" panose="00000400000000000000" pitchFamily="2" charset="-78"/>
              </a:rPr>
              <a:t>پاسخ: </a:t>
            </a:r>
            <a:r>
              <a:rPr lang="fa-IR" sz="3200" b="1" dirty="0" smtClean="0">
                <a:cs typeface="2  Badr" panose="00000400000000000000" pitchFamily="2" charset="-78"/>
              </a:rPr>
              <a:t>مسیر </a:t>
            </a:r>
            <a:r>
              <a:rPr lang="fa-IR" sz="3200" b="1" dirty="0" smtClean="0">
                <a:cs typeface="2  Badr" panose="00000400000000000000" pitchFamily="2" charset="-78"/>
              </a:rPr>
              <a:t>رفت 5 وسیله نقلیه و  بنا به مساله مسیر برگشت 4 وسیله نقلیه  وجود دارد</a:t>
            </a:r>
            <a:r>
              <a:rPr lang="fa-IR" sz="3200" b="1" dirty="0" smtClean="0">
                <a:cs typeface="2  Badr" panose="00000400000000000000" pitchFamily="2" charset="-78"/>
              </a:rPr>
              <a:t>:</a:t>
            </a:r>
            <a:endParaRPr lang="fa-IR" sz="3200" b="1" dirty="0" smtClean="0">
              <a:cs typeface="2  Badr" panose="00000400000000000000" pitchFamily="2" charset="-78"/>
            </a:endParaRPr>
          </a:p>
          <a:p>
            <a:pPr marL="0" indent="0" algn="l">
              <a:buNone/>
            </a:pPr>
            <a:r>
              <a:rPr lang="en-US" sz="3200" b="1" dirty="0" smtClean="0">
                <a:cs typeface="2  Badr" panose="00000400000000000000" pitchFamily="2" charset="-78"/>
              </a:rPr>
              <a:t>20</a:t>
            </a:r>
            <a:r>
              <a:rPr lang="fa-IR" sz="3200" b="1" dirty="0" smtClean="0">
                <a:cs typeface="2  Badr" panose="00000400000000000000" pitchFamily="2" charset="-78"/>
              </a:rPr>
              <a:t>  </a:t>
            </a:r>
            <a:r>
              <a:rPr lang="en-US" sz="3200" b="1" dirty="0">
                <a:cs typeface="2  Badr" panose="00000400000000000000" pitchFamily="2" charset="-78"/>
              </a:rPr>
              <a:t>4×5=</a:t>
            </a:r>
            <a:endParaRPr lang="fa-IR" sz="3200" b="1" dirty="0" smtClean="0">
              <a:cs typeface="2  Badr" panose="00000400000000000000" pitchFamily="2" charset="-78"/>
            </a:endParaRPr>
          </a:p>
          <a:p>
            <a:pPr marL="0" indent="0" algn="l">
              <a:buNone/>
            </a:pPr>
            <a:endParaRPr lang="fa-IR" sz="3200" b="1" dirty="0">
              <a:cs typeface="2  Badr" panose="00000400000000000000" pitchFamily="2" charset="-78"/>
            </a:endParaRPr>
          </a:p>
          <a:p>
            <a:pPr marL="0" indent="0">
              <a:buNone/>
            </a:pPr>
            <a:endParaRPr lang="fa-IR" sz="3200" b="1" dirty="0">
              <a:cs typeface="2  Badr" panose="00000400000000000000" pitchFamily="2" charset="-78"/>
            </a:endParaRPr>
          </a:p>
          <a:p>
            <a:pPr marL="0" indent="0">
              <a:buNone/>
            </a:pPr>
            <a:endParaRPr lang="en-US" sz="3200" b="1" dirty="0" smtClean="0">
              <a:cs typeface="2  Badr" panose="00000400000000000000" pitchFamily="2" charset="-78"/>
            </a:endParaRPr>
          </a:p>
          <a:p>
            <a:pPr marL="0" indent="0">
              <a:buNone/>
            </a:pPr>
            <a:endParaRPr lang="en-US" sz="3200" b="1" dirty="0">
              <a:cs typeface="2  Badr" panose="00000400000000000000" pitchFamily="2" charset="-78"/>
            </a:endParaRPr>
          </a:p>
          <a:p>
            <a:pPr marL="0" indent="0">
              <a:buNone/>
            </a:pPr>
            <a:endParaRPr lang="fa-IR" sz="3200" b="1" dirty="0" smtClean="0">
              <a:cs typeface="2  Badr" panose="00000400000000000000" pitchFamily="2" charset="-78"/>
            </a:endParaRPr>
          </a:p>
          <a:p>
            <a:pPr marL="0" indent="0">
              <a:buNone/>
            </a:pPr>
            <a:endParaRPr lang="fa-IR" sz="3200" b="1" dirty="0">
              <a:cs typeface="2  Badr" panose="00000400000000000000" pitchFamily="2" charset="-78"/>
            </a:endParaRPr>
          </a:p>
        </p:txBody>
      </p:sp>
      <p:sp>
        <p:nvSpPr>
          <p:cNvPr id="3" name="Rectangle 2"/>
          <p:cNvSpPr>
            <a:spLocks noChangeArrowheads="1"/>
          </p:cNvSpPr>
          <p:nvPr/>
        </p:nvSpPr>
        <p:spPr bwMode="auto">
          <a:xfrm>
            <a:off x="6156101" y="6439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6" name="Rectangle 3"/>
          <p:cNvSpPr>
            <a:spLocks noChangeArrowheads="1"/>
          </p:cNvSpPr>
          <p:nvPr/>
        </p:nvSpPr>
        <p:spPr bwMode="auto">
          <a:xfrm>
            <a:off x="6156101" y="54064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Tree>
    <p:extLst>
      <p:ext uri="{BB962C8B-B14F-4D97-AF65-F5344CB8AC3E}">
        <p14:creationId xmlns:p14="http://schemas.microsoft.com/office/powerpoint/2010/main" val="134135908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anim calcmode="lin" valueType="num">
                                      <p:cBhvr>
                                        <p:cTn id="8" dur="2000" fill="hold"/>
                                        <p:tgtEl>
                                          <p:spTgt spid="8">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2000"/>
                                        <p:tgtEl>
                                          <p:spTgt spid="8">
                                            <p:txEl>
                                              <p:pRg st="1" end="1"/>
                                            </p:txEl>
                                          </p:spTgt>
                                        </p:tgtEl>
                                      </p:cBhvr>
                                    </p:animEffect>
                                    <p:anim calcmode="lin" valueType="num">
                                      <p:cBhvr>
                                        <p:cTn id="15" dur="2000" fill="hold"/>
                                        <p:tgtEl>
                                          <p:spTgt spid="8">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8">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2000"/>
                                        <p:tgtEl>
                                          <p:spTgt spid="8">
                                            <p:txEl>
                                              <p:pRg st="2" end="2"/>
                                            </p:txEl>
                                          </p:spTgt>
                                        </p:tgtEl>
                                      </p:cBhvr>
                                    </p:animEffect>
                                    <p:anim calcmode="lin" valueType="num">
                                      <p:cBhvr>
                                        <p:cTn id="22" dur="2000" fill="hold"/>
                                        <p:tgtEl>
                                          <p:spTgt spid="8">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8">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2000"/>
                                        <p:tgtEl>
                                          <p:spTgt spid="8">
                                            <p:txEl>
                                              <p:pRg st="3" end="3"/>
                                            </p:txEl>
                                          </p:spTgt>
                                        </p:tgtEl>
                                      </p:cBhvr>
                                    </p:animEffect>
                                    <p:anim calcmode="lin" valueType="num">
                                      <p:cBhvr>
                                        <p:cTn id="29" dur="2000" fill="hold"/>
                                        <p:tgtEl>
                                          <p:spTgt spid="8">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8">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fade">
                                      <p:cBhvr>
                                        <p:cTn id="35" dur="2000"/>
                                        <p:tgtEl>
                                          <p:spTgt spid="8">
                                            <p:txEl>
                                              <p:pRg st="4" end="4"/>
                                            </p:txEl>
                                          </p:spTgt>
                                        </p:tgtEl>
                                      </p:cBhvr>
                                    </p:animEffect>
                                    <p:anim calcmode="lin" valueType="num">
                                      <p:cBhvr>
                                        <p:cTn id="36" dur="2000" fill="hold"/>
                                        <p:tgtEl>
                                          <p:spTgt spid="8">
                                            <p:txEl>
                                              <p:pRg st="4" end="4"/>
                                            </p:txEl>
                                          </p:spTgt>
                                        </p:tgtEl>
                                        <p:attrNameLst>
                                          <p:attrName>ppt_w</p:attrName>
                                        </p:attrNameLst>
                                      </p:cBhvr>
                                      <p:tavLst>
                                        <p:tav tm="0" fmla="#ppt_w*sin(2.5*pi*$)">
                                          <p:val>
                                            <p:fltVal val="0"/>
                                          </p:val>
                                        </p:tav>
                                        <p:tav tm="100000">
                                          <p:val>
                                            <p:fltVal val="1"/>
                                          </p:val>
                                        </p:tav>
                                      </p:tavLst>
                                    </p:anim>
                                    <p:anim calcmode="lin" valueType="num">
                                      <p:cBhvr>
                                        <p:cTn id="37" dur="2000" fill="hold"/>
                                        <p:tgtEl>
                                          <p:spTgt spid="8">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0"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fade">
                                      <p:cBhvr>
                                        <p:cTn id="42" dur="2000"/>
                                        <p:tgtEl>
                                          <p:spTgt spid="8">
                                            <p:txEl>
                                              <p:pRg st="5" end="5"/>
                                            </p:txEl>
                                          </p:spTgt>
                                        </p:tgtEl>
                                      </p:cBhvr>
                                    </p:animEffect>
                                    <p:anim calcmode="lin" valueType="num">
                                      <p:cBhvr>
                                        <p:cTn id="43" dur="2000" fill="hold"/>
                                        <p:tgtEl>
                                          <p:spTgt spid="8">
                                            <p:txEl>
                                              <p:pRg st="5" end="5"/>
                                            </p:txEl>
                                          </p:spTgt>
                                        </p:tgtEl>
                                        <p:attrNameLst>
                                          <p:attrName>ppt_w</p:attrName>
                                        </p:attrNameLst>
                                      </p:cBhvr>
                                      <p:tavLst>
                                        <p:tav tm="0" fmla="#ppt_w*sin(2.5*pi*$)">
                                          <p:val>
                                            <p:fltVal val="0"/>
                                          </p:val>
                                        </p:tav>
                                        <p:tav tm="100000">
                                          <p:val>
                                            <p:fltVal val="1"/>
                                          </p:val>
                                        </p:tav>
                                      </p:tavLst>
                                    </p:anim>
                                    <p:anim calcmode="lin" valueType="num">
                                      <p:cBhvr>
                                        <p:cTn id="44" dur="2000" fill="hold"/>
                                        <p:tgtEl>
                                          <p:spTgt spid="8">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childTnLst>
                                    <p:set>
                                      <p:cBhvr>
                                        <p:cTn id="48" dur="1" fill="hold">
                                          <p:stCondLst>
                                            <p:cond delay="0"/>
                                          </p:stCondLst>
                                        </p:cTn>
                                        <p:tgtEl>
                                          <p:spTgt spid="8">
                                            <p:txEl>
                                              <p:pRg st="6" end="6"/>
                                            </p:txEl>
                                          </p:spTgt>
                                        </p:tgtEl>
                                        <p:attrNameLst>
                                          <p:attrName>style.visibility</p:attrName>
                                        </p:attrNameLst>
                                      </p:cBhvr>
                                      <p:to>
                                        <p:strVal val="visible"/>
                                      </p:to>
                                    </p:set>
                                    <p:animEffect transition="in" filter="fade">
                                      <p:cBhvr>
                                        <p:cTn id="49" dur="2000"/>
                                        <p:tgtEl>
                                          <p:spTgt spid="8">
                                            <p:txEl>
                                              <p:pRg st="6" end="6"/>
                                            </p:txEl>
                                          </p:spTgt>
                                        </p:tgtEl>
                                      </p:cBhvr>
                                    </p:animEffect>
                                    <p:anim calcmode="lin" valueType="num">
                                      <p:cBhvr>
                                        <p:cTn id="50" dur="2000" fill="hold"/>
                                        <p:tgtEl>
                                          <p:spTgt spid="8">
                                            <p:txEl>
                                              <p:pRg st="6" end="6"/>
                                            </p:txEl>
                                          </p:spTgt>
                                        </p:tgtEl>
                                        <p:attrNameLst>
                                          <p:attrName>ppt_w</p:attrName>
                                        </p:attrNameLst>
                                      </p:cBhvr>
                                      <p:tavLst>
                                        <p:tav tm="0" fmla="#ppt_w*sin(2.5*pi*$)">
                                          <p:val>
                                            <p:fltVal val="0"/>
                                          </p:val>
                                        </p:tav>
                                        <p:tav tm="100000">
                                          <p:val>
                                            <p:fltVal val="1"/>
                                          </p:val>
                                        </p:tav>
                                      </p:tavLst>
                                    </p:anim>
                                    <p:anim calcmode="lin" valueType="num">
                                      <p:cBhvr>
                                        <p:cTn id="51" dur="2000" fill="hold"/>
                                        <p:tgtEl>
                                          <p:spTgt spid="8">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838200" y="365125"/>
            <a:ext cx="10515600" cy="5811838"/>
          </a:xfrm>
        </p:spPr>
        <p:txBody>
          <a:bodyPr/>
          <a:lstStyle/>
          <a:p>
            <a:pPr marL="0" indent="0">
              <a:buNone/>
            </a:pPr>
            <a:endParaRPr lang="fa-IR" b="1" dirty="0">
              <a:cs typeface="2  Badr" panose="00000400000000000000" pitchFamily="2" charset="-78"/>
            </a:endParaRPr>
          </a:p>
          <a:p>
            <a:pPr marL="0" indent="0">
              <a:buNone/>
            </a:pPr>
            <a:r>
              <a:rPr lang="fa-IR" b="1" dirty="0" smtClean="0">
                <a:solidFill>
                  <a:srgbClr val="FF0000"/>
                </a:solidFill>
                <a:cs typeface="2  Badr" panose="00000400000000000000" pitchFamily="2" charset="-78"/>
              </a:rPr>
              <a:t>پرسش: </a:t>
            </a:r>
            <a:r>
              <a:rPr lang="fa-IR" b="1" dirty="0" smtClean="0">
                <a:cs typeface="2  Badr" panose="00000400000000000000" pitchFamily="2" charset="-78"/>
              </a:rPr>
              <a:t>اتوموبیل </a:t>
            </a:r>
            <a:r>
              <a:rPr lang="fa-IR" b="1" dirty="0">
                <a:cs typeface="2  Badr" panose="00000400000000000000" pitchFamily="2" charset="-78"/>
              </a:rPr>
              <a:t>بیوک در </a:t>
            </a:r>
            <a:r>
              <a:rPr lang="fa-IR" b="1" dirty="0" smtClean="0">
                <a:cs typeface="2  Badr" panose="00000400000000000000" pitchFamily="2" charset="-78"/>
              </a:rPr>
              <a:t>‎ 4‎ مدل، 12 ‎ رنگ، 3‎ </a:t>
            </a:r>
            <a:r>
              <a:rPr lang="fa-IR" b="1" dirty="0">
                <a:cs typeface="2  Badr" panose="00000400000000000000" pitchFamily="2" charset="-78"/>
              </a:rPr>
              <a:t>حجم موتور </a:t>
            </a:r>
            <a:r>
              <a:rPr lang="fa-IR" b="1" dirty="0" smtClean="0">
                <a:cs typeface="2  Badr" panose="00000400000000000000" pitchFamily="2" charset="-78"/>
              </a:rPr>
              <a:t>و2‎ </a:t>
            </a:r>
            <a:r>
              <a:rPr lang="fa-IR" b="1" dirty="0">
                <a:cs typeface="2  Badr" panose="00000400000000000000" pitchFamily="2" charset="-78"/>
              </a:rPr>
              <a:t>نوع دنده به بازار می‌آید.</a:t>
            </a:r>
          </a:p>
          <a:p>
            <a:pPr marL="0" indent="0">
              <a:buNone/>
            </a:pPr>
            <a:r>
              <a:rPr lang="fa-IR" b="1" dirty="0">
                <a:cs typeface="2  Badr" panose="00000400000000000000" pitchFamily="2" charset="-78"/>
              </a:rPr>
              <a:t>الف) چند بیوک متمایز ساخته می‌شود؟ </a:t>
            </a:r>
            <a:endParaRPr lang="fa-IR" b="1" dirty="0" smtClean="0">
              <a:cs typeface="2  Badr" panose="00000400000000000000" pitchFamily="2" charset="-78"/>
            </a:endParaRPr>
          </a:p>
          <a:p>
            <a:pPr marL="0" indent="0" algn="l">
              <a:buNone/>
            </a:pPr>
            <a:r>
              <a:rPr lang="en-US" b="1" dirty="0" smtClean="0">
                <a:cs typeface="2  Badr" panose="00000400000000000000" pitchFamily="2" charset="-78"/>
              </a:rPr>
              <a:t>4×12×3×2=288</a:t>
            </a:r>
            <a:endParaRPr lang="fa-IR" b="1" dirty="0" smtClean="0">
              <a:cs typeface="2  Badr" panose="00000400000000000000" pitchFamily="2" charset="-78"/>
            </a:endParaRPr>
          </a:p>
          <a:p>
            <a:pPr marL="0" indent="0">
              <a:buNone/>
            </a:pPr>
            <a:r>
              <a:rPr lang="fa-IR" b="1" dirty="0" smtClean="0">
                <a:cs typeface="2  Badr" panose="00000400000000000000" pitchFamily="2" charset="-78"/>
              </a:rPr>
              <a:t>ب) اگر یکی از رنگ های موجود آبی باشد، چند بیوک آبی رنگ مختلف ساخته می‌شود؟ </a:t>
            </a:r>
          </a:p>
          <a:p>
            <a:pPr marL="0" indent="0" algn="l">
              <a:buNone/>
            </a:pPr>
            <a:r>
              <a:rPr lang="en-US" b="1" dirty="0" smtClean="0">
                <a:cs typeface="2  Badr" panose="00000400000000000000" pitchFamily="2" charset="-78"/>
              </a:rPr>
              <a:t>4×1×3×2=24</a:t>
            </a:r>
            <a:endParaRPr lang="fa-IR" b="1" dirty="0" smtClean="0">
              <a:cs typeface="2  Badr" panose="00000400000000000000" pitchFamily="2" charset="-78"/>
            </a:endParaRPr>
          </a:p>
          <a:p>
            <a:pPr marL="0" indent="0">
              <a:buNone/>
            </a:pPr>
            <a:r>
              <a:rPr lang="fa-IR" b="1" dirty="0" smtClean="0">
                <a:cs typeface="2  Badr" panose="00000400000000000000" pitchFamily="2" charset="-78"/>
              </a:rPr>
              <a:t>پ</a:t>
            </a:r>
            <a:r>
              <a:rPr lang="fa-IR" b="1" dirty="0">
                <a:cs typeface="2  Badr" panose="00000400000000000000" pitchFamily="2" charset="-78"/>
              </a:rPr>
              <a:t>) اگر حجم یکی از موتور ها </a:t>
            </a:r>
            <a:r>
              <a:rPr lang="fa-IR" b="1" dirty="0" smtClean="0">
                <a:cs typeface="2  Badr" panose="00000400000000000000" pitchFamily="2" charset="-78"/>
              </a:rPr>
              <a:t>‎ </a:t>
            </a:r>
            <a:r>
              <a:rPr lang="en-US" b="1" dirty="0" smtClean="0">
                <a:cs typeface="2  Badr" panose="00000400000000000000" pitchFamily="2" charset="-78"/>
              </a:rPr>
              <a:t> V-8 ‎ </a:t>
            </a:r>
            <a:r>
              <a:rPr lang="fa-IR" b="1" dirty="0">
                <a:cs typeface="2  Badr" panose="00000400000000000000" pitchFamily="2" charset="-78"/>
              </a:rPr>
              <a:t>باشد، چند بیوک آبی رنگی متمایز با حجم موتور </a:t>
            </a:r>
            <a:r>
              <a:rPr lang="fa-IR" b="1" dirty="0" smtClean="0">
                <a:cs typeface="2  Badr" panose="00000400000000000000" pitchFamily="2" charset="-78"/>
              </a:rPr>
              <a:t>‎ </a:t>
            </a:r>
            <a:r>
              <a:rPr lang="en-US" b="1" dirty="0" smtClean="0">
                <a:cs typeface="2  Badr" panose="00000400000000000000" pitchFamily="2" charset="-78"/>
              </a:rPr>
              <a:t>V-8 ‎ </a:t>
            </a:r>
            <a:r>
              <a:rPr lang="fa-IR" b="1" dirty="0">
                <a:cs typeface="2  Badr" panose="00000400000000000000" pitchFamily="2" charset="-78"/>
              </a:rPr>
              <a:t>ساخته می‌شود؟ </a:t>
            </a:r>
            <a:endParaRPr lang="fa-IR" b="1" dirty="0" smtClean="0">
              <a:cs typeface="2  Badr" panose="00000400000000000000" pitchFamily="2" charset="-78"/>
            </a:endParaRPr>
          </a:p>
          <a:p>
            <a:pPr marL="0" indent="0" algn="l">
              <a:buNone/>
            </a:pPr>
            <a:r>
              <a:rPr lang="en-US" b="1" dirty="0" smtClean="0">
                <a:cs typeface="2  Badr" panose="00000400000000000000" pitchFamily="2" charset="-78"/>
              </a:rPr>
              <a:t>4×1×1×2=8</a:t>
            </a:r>
            <a:endParaRPr lang="fa-IR" b="1" dirty="0">
              <a:cs typeface="2  Badr" panose="00000400000000000000" pitchFamily="2" charset="-78"/>
            </a:endParaRPr>
          </a:p>
          <a:p>
            <a:pPr marL="0" indent="0" algn="l">
              <a:buNone/>
            </a:pPr>
            <a:endParaRPr lang="fa-IR" b="1" dirty="0">
              <a:cs typeface="2  Badr" panose="00000400000000000000" pitchFamily="2" charset="-78"/>
            </a:endParaRPr>
          </a:p>
        </p:txBody>
      </p:sp>
      <p:sp>
        <p:nvSpPr>
          <p:cNvPr id="4" name="Slide Number Placeholder 3"/>
          <p:cNvSpPr>
            <a:spLocks noGrp="1"/>
          </p:cNvSpPr>
          <p:nvPr>
            <p:ph type="sldNum" sz="quarter" idx="12"/>
          </p:nvPr>
        </p:nvSpPr>
        <p:spPr/>
        <p:txBody>
          <a:bodyPr/>
          <a:lstStyle/>
          <a:p>
            <a:fld id="{C56D3439-AB24-45D9-BC31-4C4A48132097}" type="slidenum">
              <a:rPr lang="fa-IR" smtClean="0"/>
              <a:t>13</a:t>
            </a:fld>
            <a:endParaRPr lang="fa-IR"/>
          </a:p>
        </p:txBody>
      </p:sp>
    </p:spTree>
    <p:extLst>
      <p:ext uri="{BB962C8B-B14F-4D97-AF65-F5344CB8AC3E}">
        <p14:creationId xmlns:p14="http://schemas.microsoft.com/office/powerpoint/2010/main" val="40125715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wipe(down)">
                                      <p:cBhvr>
                                        <p:cTn id="61" dur="580">
                                          <p:stCondLst>
                                            <p:cond delay="0"/>
                                          </p:stCondLst>
                                        </p:cTn>
                                        <p:tgtEl>
                                          <p:spTgt spid="3">
                                            <p:txEl>
                                              <p:pRg st="4" end="4"/>
                                            </p:txEl>
                                          </p:spTgt>
                                        </p:tgtEl>
                                      </p:cBhvr>
                                    </p:animEffect>
                                    <p:anim calcmode="lin" valueType="num">
                                      <p:cBhvr>
                                        <p:cTn id="6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4" end="4"/>
                                            </p:txEl>
                                          </p:spTgt>
                                        </p:tgtEl>
                                      </p:cBhvr>
                                      <p:to x="100000" y="60000"/>
                                    </p:animScale>
                                    <p:animScale>
                                      <p:cBhvr>
                                        <p:cTn id="68" dur="166" decel="50000">
                                          <p:stCondLst>
                                            <p:cond delay="676"/>
                                          </p:stCondLst>
                                        </p:cTn>
                                        <p:tgtEl>
                                          <p:spTgt spid="3">
                                            <p:txEl>
                                              <p:pRg st="4" end="4"/>
                                            </p:txEl>
                                          </p:spTgt>
                                        </p:tgtEl>
                                      </p:cBhvr>
                                      <p:to x="100000" y="100000"/>
                                    </p:animScale>
                                    <p:animScale>
                                      <p:cBhvr>
                                        <p:cTn id="69" dur="26">
                                          <p:stCondLst>
                                            <p:cond delay="1312"/>
                                          </p:stCondLst>
                                        </p:cTn>
                                        <p:tgtEl>
                                          <p:spTgt spid="3">
                                            <p:txEl>
                                              <p:pRg st="4" end="4"/>
                                            </p:txEl>
                                          </p:spTgt>
                                        </p:tgtEl>
                                      </p:cBhvr>
                                      <p:to x="100000" y="80000"/>
                                    </p:animScale>
                                    <p:animScale>
                                      <p:cBhvr>
                                        <p:cTn id="70" dur="166" decel="50000">
                                          <p:stCondLst>
                                            <p:cond delay="1338"/>
                                          </p:stCondLst>
                                        </p:cTn>
                                        <p:tgtEl>
                                          <p:spTgt spid="3">
                                            <p:txEl>
                                              <p:pRg st="4" end="4"/>
                                            </p:txEl>
                                          </p:spTgt>
                                        </p:tgtEl>
                                      </p:cBhvr>
                                      <p:to x="100000" y="100000"/>
                                    </p:animScale>
                                    <p:animScale>
                                      <p:cBhvr>
                                        <p:cTn id="71" dur="26">
                                          <p:stCondLst>
                                            <p:cond delay="1642"/>
                                          </p:stCondLst>
                                        </p:cTn>
                                        <p:tgtEl>
                                          <p:spTgt spid="3">
                                            <p:txEl>
                                              <p:pRg st="4" end="4"/>
                                            </p:txEl>
                                          </p:spTgt>
                                        </p:tgtEl>
                                      </p:cBhvr>
                                      <p:to x="100000" y="90000"/>
                                    </p:animScale>
                                    <p:animScale>
                                      <p:cBhvr>
                                        <p:cTn id="72" dur="166" decel="50000">
                                          <p:stCondLst>
                                            <p:cond delay="1668"/>
                                          </p:stCondLst>
                                        </p:cTn>
                                        <p:tgtEl>
                                          <p:spTgt spid="3">
                                            <p:txEl>
                                              <p:pRg st="4" end="4"/>
                                            </p:txEl>
                                          </p:spTgt>
                                        </p:tgtEl>
                                      </p:cBhvr>
                                      <p:to x="100000" y="100000"/>
                                    </p:animScale>
                                    <p:animScale>
                                      <p:cBhvr>
                                        <p:cTn id="73" dur="26">
                                          <p:stCondLst>
                                            <p:cond delay="1808"/>
                                          </p:stCondLst>
                                        </p:cTn>
                                        <p:tgtEl>
                                          <p:spTgt spid="3">
                                            <p:txEl>
                                              <p:pRg st="4" end="4"/>
                                            </p:txEl>
                                          </p:spTgt>
                                        </p:tgtEl>
                                      </p:cBhvr>
                                      <p:to x="100000" y="95000"/>
                                    </p:animScale>
                                    <p:animScale>
                                      <p:cBhvr>
                                        <p:cTn id="74" dur="166" decel="50000">
                                          <p:stCondLst>
                                            <p:cond delay="1834"/>
                                          </p:stCondLst>
                                        </p:cTn>
                                        <p:tgtEl>
                                          <p:spTgt spid="3">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5" end="5"/>
                                            </p:txEl>
                                          </p:spTgt>
                                        </p:tgtEl>
                                        <p:attrNameLst>
                                          <p:attrName>style.visibility</p:attrName>
                                        </p:attrNameLst>
                                      </p:cBhvr>
                                      <p:to>
                                        <p:strVal val="visible"/>
                                      </p:to>
                                    </p:set>
                                    <p:animEffect transition="in" filter="wipe(down)">
                                      <p:cBhvr>
                                        <p:cTn id="79" dur="580">
                                          <p:stCondLst>
                                            <p:cond delay="0"/>
                                          </p:stCondLst>
                                        </p:cTn>
                                        <p:tgtEl>
                                          <p:spTgt spid="3">
                                            <p:txEl>
                                              <p:pRg st="5" end="5"/>
                                            </p:txEl>
                                          </p:spTgt>
                                        </p:tgtEl>
                                      </p:cBhvr>
                                    </p:animEffect>
                                    <p:anim calcmode="lin" valueType="num">
                                      <p:cBhvr>
                                        <p:cTn id="80"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5" end="5"/>
                                            </p:txEl>
                                          </p:spTgt>
                                        </p:tgtEl>
                                      </p:cBhvr>
                                      <p:to x="100000" y="60000"/>
                                    </p:animScale>
                                    <p:animScale>
                                      <p:cBhvr>
                                        <p:cTn id="86" dur="166" decel="50000">
                                          <p:stCondLst>
                                            <p:cond delay="676"/>
                                          </p:stCondLst>
                                        </p:cTn>
                                        <p:tgtEl>
                                          <p:spTgt spid="3">
                                            <p:txEl>
                                              <p:pRg st="5" end="5"/>
                                            </p:txEl>
                                          </p:spTgt>
                                        </p:tgtEl>
                                      </p:cBhvr>
                                      <p:to x="100000" y="100000"/>
                                    </p:animScale>
                                    <p:animScale>
                                      <p:cBhvr>
                                        <p:cTn id="87" dur="26">
                                          <p:stCondLst>
                                            <p:cond delay="1312"/>
                                          </p:stCondLst>
                                        </p:cTn>
                                        <p:tgtEl>
                                          <p:spTgt spid="3">
                                            <p:txEl>
                                              <p:pRg st="5" end="5"/>
                                            </p:txEl>
                                          </p:spTgt>
                                        </p:tgtEl>
                                      </p:cBhvr>
                                      <p:to x="100000" y="80000"/>
                                    </p:animScale>
                                    <p:animScale>
                                      <p:cBhvr>
                                        <p:cTn id="88" dur="166" decel="50000">
                                          <p:stCondLst>
                                            <p:cond delay="1338"/>
                                          </p:stCondLst>
                                        </p:cTn>
                                        <p:tgtEl>
                                          <p:spTgt spid="3">
                                            <p:txEl>
                                              <p:pRg st="5" end="5"/>
                                            </p:txEl>
                                          </p:spTgt>
                                        </p:tgtEl>
                                      </p:cBhvr>
                                      <p:to x="100000" y="100000"/>
                                    </p:animScale>
                                    <p:animScale>
                                      <p:cBhvr>
                                        <p:cTn id="89" dur="26">
                                          <p:stCondLst>
                                            <p:cond delay="1642"/>
                                          </p:stCondLst>
                                        </p:cTn>
                                        <p:tgtEl>
                                          <p:spTgt spid="3">
                                            <p:txEl>
                                              <p:pRg st="5" end="5"/>
                                            </p:txEl>
                                          </p:spTgt>
                                        </p:tgtEl>
                                      </p:cBhvr>
                                      <p:to x="100000" y="90000"/>
                                    </p:animScale>
                                    <p:animScale>
                                      <p:cBhvr>
                                        <p:cTn id="90" dur="166" decel="50000">
                                          <p:stCondLst>
                                            <p:cond delay="1668"/>
                                          </p:stCondLst>
                                        </p:cTn>
                                        <p:tgtEl>
                                          <p:spTgt spid="3">
                                            <p:txEl>
                                              <p:pRg st="5" end="5"/>
                                            </p:txEl>
                                          </p:spTgt>
                                        </p:tgtEl>
                                      </p:cBhvr>
                                      <p:to x="100000" y="100000"/>
                                    </p:animScale>
                                    <p:animScale>
                                      <p:cBhvr>
                                        <p:cTn id="91" dur="26">
                                          <p:stCondLst>
                                            <p:cond delay="1808"/>
                                          </p:stCondLst>
                                        </p:cTn>
                                        <p:tgtEl>
                                          <p:spTgt spid="3">
                                            <p:txEl>
                                              <p:pRg st="5" end="5"/>
                                            </p:txEl>
                                          </p:spTgt>
                                        </p:tgtEl>
                                      </p:cBhvr>
                                      <p:to x="100000" y="95000"/>
                                    </p:animScale>
                                    <p:animScale>
                                      <p:cBhvr>
                                        <p:cTn id="92" dur="166" decel="50000">
                                          <p:stCondLst>
                                            <p:cond delay="1834"/>
                                          </p:stCondLst>
                                        </p:cTn>
                                        <p:tgtEl>
                                          <p:spTgt spid="3">
                                            <p:txEl>
                                              <p:pRg st="5" end="5"/>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6" end="6"/>
                                            </p:txEl>
                                          </p:spTgt>
                                        </p:tgtEl>
                                        <p:attrNameLst>
                                          <p:attrName>style.visibility</p:attrName>
                                        </p:attrNameLst>
                                      </p:cBhvr>
                                      <p:to>
                                        <p:strVal val="visible"/>
                                      </p:to>
                                    </p:set>
                                    <p:animEffect transition="in" filter="wipe(down)">
                                      <p:cBhvr>
                                        <p:cTn id="97" dur="580">
                                          <p:stCondLst>
                                            <p:cond delay="0"/>
                                          </p:stCondLst>
                                        </p:cTn>
                                        <p:tgtEl>
                                          <p:spTgt spid="3">
                                            <p:txEl>
                                              <p:pRg st="6" end="6"/>
                                            </p:txEl>
                                          </p:spTgt>
                                        </p:tgtEl>
                                      </p:cBhvr>
                                    </p:animEffect>
                                    <p:anim calcmode="lin" valueType="num">
                                      <p:cBhvr>
                                        <p:cTn id="98"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6" end="6"/>
                                            </p:txEl>
                                          </p:spTgt>
                                        </p:tgtEl>
                                      </p:cBhvr>
                                      <p:to x="100000" y="60000"/>
                                    </p:animScale>
                                    <p:animScale>
                                      <p:cBhvr>
                                        <p:cTn id="104" dur="166" decel="50000">
                                          <p:stCondLst>
                                            <p:cond delay="676"/>
                                          </p:stCondLst>
                                        </p:cTn>
                                        <p:tgtEl>
                                          <p:spTgt spid="3">
                                            <p:txEl>
                                              <p:pRg st="6" end="6"/>
                                            </p:txEl>
                                          </p:spTgt>
                                        </p:tgtEl>
                                      </p:cBhvr>
                                      <p:to x="100000" y="100000"/>
                                    </p:animScale>
                                    <p:animScale>
                                      <p:cBhvr>
                                        <p:cTn id="105" dur="26">
                                          <p:stCondLst>
                                            <p:cond delay="1312"/>
                                          </p:stCondLst>
                                        </p:cTn>
                                        <p:tgtEl>
                                          <p:spTgt spid="3">
                                            <p:txEl>
                                              <p:pRg st="6" end="6"/>
                                            </p:txEl>
                                          </p:spTgt>
                                        </p:tgtEl>
                                      </p:cBhvr>
                                      <p:to x="100000" y="80000"/>
                                    </p:animScale>
                                    <p:animScale>
                                      <p:cBhvr>
                                        <p:cTn id="106" dur="166" decel="50000">
                                          <p:stCondLst>
                                            <p:cond delay="1338"/>
                                          </p:stCondLst>
                                        </p:cTn>
                                        <p:tgtEl>
                                          <p:spTgt spid="3">
                                            <p:txEl>
                                              <p:pRg st="6" end="6"/>
                                            </p:txEl>
                                          </p:spTgt>
                                        </p:tgtEl>
                                      </p:cBhvr>
                                      <p:to x="100000" y="100000"/>
                                    </p:animScale>
                                    <p:animScale>
                                      <p:cBhvr>
                                        <p:cTn id="107" dur="26">
                                          <p:stCondLst>
                                            <p:cond delay="1642"/>
                                          </p:stCondLst>
                                        </p:cTn>
                                        <p:tgtEl>
                                          <p:spTgt spid="3">
                                            <p:txEl>
                                              <p:pRg st="6" end="6"/>
                                            </p:txEl>
                                          </p:spTgt>
                                        </p:tgtEl>
                                      </p:cBhvr>
                                      <p:to x="100000" y="90000"/>
                                    </p:animScale>
                                    <p:animScale>
                                      <p:cBhvr>
                                        <p:cTn id="108" dur="166" decel="50000">
                                          <p:stCondLst>
                                            <p:cond delay="1668"/>
                                          </p:stCondLst>
                                        </p:cTn>
                                        <p:tgtEl>
                                          <p:spTgt spid="3">
                                            <p:txEl>
                                              <p:pRg st="6" end="6"/>
                                            </p:txEl>
                                          </p:spTgt>
                                        </p:tgtEl>
                                      </p:cBhvr>
                                      <p:to x="100000" y="100000"/>
                                    </p:animScale>
                                    <p:animScale>
                                      <p:cBhvr>
                                        <p:cTn id="109" dur="26">
                                          <p:stCondLst>
                                            <p:cond delay="1808"/>
                                          </p:stCondLst>
                                        </p:cTn>
                                        <p:tgtEl>
                                          <p:spTgt spid="3">
                                            <p:txEl>
                                              <p:pRg st="6" end="6"/>
                                            </p:txEl>
                                          </p:spTgt>
                                        </p:tgtEl>
                                      </p:cBhvr>
                                      <p:to x="100000" y="95000"/>
                                    </p:animScale>
                                    <p:animScale>
                                      <p:cBhvr>
                                        <p:cTn id="110" dur="166" decel="50000">
                                          <p:stCondLst>
                                            <p:cond delay="1834"/>
                                          </p:stCondLst>
                                        </p:cTn>
                                        <p:tgtEl>
                                          <p:spTgt spid="3">
                                            <p:txEl>
                                              <p:pRg st="6" end="6"/>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7" end="7"/>
                                            </p:txEl>
                                          </p:spTgt>
                                        </p:tgtEl>
                                        <p:attrNameLst>
                                          <p:attrName>style.visibility</p:attrName>
                                        </p:attrNameLst>
                                      </p:cBhvr>
                                      <p:to>
                                        <p:strVal val="visible"/>
                                      </p:to>
                                    </p:set>
                                    <p:animEffect transition="in" filter="wipe(down)">
                                      <p:cBhvr>
                                        <p:cTn id="115" dur="580">
                                          <p:stCondLst>
                                            <p:cond delay="0"/>
                                          </p:stCondLst>
                                        </p:cTn>
                                        <p:tgtEl>
                                          <p:spTgt spid="3">
                                            <p:txEl>
                                              <p:pRg st="7" end="7"/>
                                            </p:txEl>
                                          </p:spTgt>
                                        </p:tgtEl>
                                      </p:cBhvr>
                                    </p:animEffect>
                                    <p:anim calcmode="lin" valueType="num">
                                      <p:cBhvr>
                                        <p:cTn id="116"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7" end="7"/>
                                            </p:txEl>
                                          </p:spTgt>
                                        </p:tgtEl>
                                      </p:cBhvr>
                                      <p:to x="100000" y="60000"/>
                                    </p:animScale>
                                    <p:animScale>
                                      <p:cBhvr>
                                        <p:cTn id="122" dur="166" decel="50000">
                                          <p:stCondLst>
                                            <p:cond delay="676"/>
                                          </p:stCondLst>
                                        </p:cTn>
                                        <p:tgtEl>
                                          <p:spTgt spid="3">
                                            <p:txEl>
                                              <p:pRg st="7" end="7"/>
                                            </p:txEl>
                                          </p:spTgt>
                                        </p:tgtEl>
                                      </p:cBhvr>
                                      <p:to x="100000" y="100000"/>
                                    </p:animScale>
                                    <p:animScale>
                                      <p:cBhvr>
                                        <p:cTn id="123" dur="26">
                                          <p:stCondLst>
                                            <p:cond delay="1312"/>
                                          </p:stCondLst>
                                        </p:cTn>
                                        <p:tgtEl>
                                          <p:spTgt spid="3">
                                            <p:txEl>
                                              <p:pRg st="7" end="7"/>
                                            </p:txEl>
                                          </p:spTgt>
                                        </p:tgtEl>
                                      </p:cBhvr>
                                      <p:to x="100000" y="80000"/>
                                    </p:animScale>
                                    <p:animScale>
                                      <p:cBhvr>
                                        <p:cTn id="124" dur="166" decel="50000">
                                          <p:stCondLst>
                                            <p:cond delay="1338"/>
                                          </p:stCondLst>
                                        </p:cTn>
                                        <p:tgtEl>
                                          <p:spTgt spid="3">
                                            <p:txEl>
                                              <p:pRg st="7" end="7"/>
                                            </p:txEl>
                                          </p:spTgt>
                                        </p:tgtEl>
                                      </p:cBhvr>
                                      <p:to x="100000" y="100000"/>
                                    </p:animScale>
                                    <p:animScale>
                                      <p:cBhvr>
                                        <p:cTn id="125" dur="26">
                                          <p:stCondLst>
                                            <p:cond delay="1642"/>
                                          </p:stCondLst>
                                        </p:cTn>
                                        <p:tgtEl>
                                          <p:spTgt spid="3">
                                            <p:txEl>
                                              <p:pRg st="7" end="7"/>
                                            </p:txEl>
                                          </p:spTgt>
                                        </p:tgtEl>
                                      </p:cBhvr>
                                      <p:to x="100000" y="90000"/>
                                    </p:animScale>
                                    <p:animScale>
                                      <p:cBhvr>
                                        <p:cTn id="126" dur="166" decel="50000">
                                          <p:stCondLst>
                                            <p:cond delay="1668"/>
                                          </p:stCondLst>
                                        </p:cTn>
                                        <p:tgtEl>
                                          <p:spTgt spid="3">
                                            <p:txEl>
                                              <p:pRg st="7" end="7"/>
                                            </p:txEl>
                                          </p:spTgt>
                                        </p:tgtEl>
                                      </p:cBhvr>
                                      <p:to x="100000" y="100000"/>
                                    </p:animScale>
                                    <p:animScale>
                                      <p:cBhvr>
                                        <p:cTn id="127" dur="26">
                                          <p:stCondLst>
                                            <p:cond delay="1808"/>
                                          </p:stCondLst>
                                        </p:cTn>
                                        <p:tgtEl>
                                          <p:spTgt spid="3">
                                            <p:txEl>
                                              <p:pRg st="7" end="7"/>
                                            </p:txEl>
                                          </p:spTgt>
                                        </p:tgtEl>
                                      </p:cBhvr>
                                      <p:to x="100000" y="95000"/>
                                    </p:animScale>
                                    <p:animScale>
                                      <p:cBhvr>
                                        <p:cTn id="128"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8667"/>
          </a:xfrm>
        </p:spPr>
        <p:txBody>
          <a:bodyPr>
            <a:normAutofit fontScale="90000"/>
          </a:bodyPr>
          <a:lstStyle/>
          <a:p>
            <a:endParaRPr lang="fa-IR" dirty="0"/>
          </a:p>
        </p:txBody>
      </p:sp>
      <p:sp>
        <p:nvSpPr>
          <p:cNvPr id="3" name="Content Placeholder 2"/>
          <p:cNvSpPr>
            <a:spLocks noGrp="1"/>
          </p:cNvSpPr>
          <p:nvPr>
            <p:ph idx="1"/>
          </p:nvPr>
        </p:nvSpPr>
        <p:spPr>
          <a:xfrm>
            <a:off x="838200" y="692284"/>
            <a:ext cx="10515600" cy="4351338"/>
          </a:xfrm>
        </p:spPr>
        <p:txBody>
          <a:bodyPr/>
          <a:lstStyle/>
          <a:p>
            <a:pPr marL="0" indent="0">
              <a:buNone/>
            </a:pPr>
            <a:r>
              <a:rPr lang="fa-IR" b="1" dirty="0" smtClean="0">
                <a:solidFill>
                  <a:srgbClr val="FF0000"/>
                </a:solidFill>
                <a:cs typeface="2  Badr" panose="00000400000000000000" pitchFamily="2" charset="-78"/>
              </a:rPr>
              <a:t>پرسش: </a:t>
            </a:r>
            <a:r>
              <a:rPr lang="fa-IR" b="1" dirty="0" smtClean="0">
                <a:cs typeface="2  Badr" panose="00000400000000000000" pitchFamily="2" charset="-78"/>
              </a:rPr>
              <a:t>الف) چند </a:t>
            </a:r>
            <a:r>
              <a:rPr lang="fa-IR" b="1" dirty="0">
                <a:cs typeface="2  Badr" panose="00000400000000000000" pitchFamily="2" charset="-78"/>
              </a:rPr>
              <a:t>پلاک </a:t>
            </a:r>
            <a:r>
              <a:rPr lang="fa-IR" b="1" dirty="0" smtClean="0">
                <a:cs typeface="2  Badr" panose="00000400000000000000" pitchFamily="2" charset="-78"/>
              </a:rPr>
              <a:t>اتوموبیل7‎ </a:t>
            </a:r>
            <a:r>
              <a:rPr lang="fa-IR" b="1" dirty="0">
                <a:cs typeface="2  Badr" panose="00000400000000000000" pitchFamily="2" charset="-78"/>
              </a:rPr>
              <a:t>رقمی گوناگون وجود دارد. اگر </a:t>
            </a:r>
            <a:r>
              <a:rPr lang="fa-IR" b="1" dirty="0" smtClean="0">
                <a:cs typeface="2  Badr" panose="00000400000000000000" pitchFamily="2" charset="-78"/>
              </a:rPr>
              <a:t>‎‎3‎‎ </a:t>
            </a:r>
            <a:r>
              <a:rPr lang="fa-IR" b="1" dirty="0">
                <a:cs typeface="2  Badr" panose="00000400000000000000" pitchFamily="2" charset="-78"/>
              </a:rPr>
              <a:t>مکان اول سمت چپ آن ها حروف انگلیسی و </a:t>
            </a:r>
            <a:r>
              <a:rPr lang="fa-IR" b="1" dirty="0" smtClean="0">
                <a:cs typeface="2  Badr" panose="00000400000000000000" pitchFamily="2" charset="-78"/>
              </a:rPr>
              <a:t>4 </a:t>
            </a:r>
            <a:r>
              <a:rPr lang="fa-IR" b="1" dirty="0">
                <a:cs typeface="2  Badr" panose="00000400000000000000" pitchFamily="2" charset="-78"/>
              </a:rPr>
              <a:t>مکان باقیمانده به ارقام </a:t>
            </a:r>
            <a:r>
              <a:rPr lang="fa-IR" b="1" dirty="0" smtClean="0">
                <a:cs typeface="2  Badr" panose="00000400000000000000" pitchFamily="2" charset="-78"/>
              </a:rPr>
              <a:t>‎‎0 تا 9  اختصاص </a:t>
            </a:r>
            <a:r>
              <a:rPr lang="fa-IR" b="1" dirty="0">
                <a:cs typeface="2  Badr" panose="00000400000000000000" pitchFamily="2" charset="-78"/>
              </a:rPr>
              <a:t>داده شده باشد؟ </a:t>
            </a:r>
          </a:p>
          <a:p>
            <a:pPr marL="0" indent="0">
              <a:buNone/>
            </a:pPr>
            <a:r>
              <a:rPr lang="fa-IR" b="1" dirty="0" smtClean="0">
                <a:cs typeface="2  Badr" panose="00000400000000000000" pitchFamily="2" charset="-78"/>
              </a:rPr>
              <a:t>ب) اگر </a:t>
            </a:r>
            <a:r>
              <a:rPr lang="fa-IR" b="1" dirty="0">
                <a:cs typeface="2  Badr" panose="00000400000000000000" pitchFamily="2" charset="-78"/>
              </a:rPr>
              <a:t>تکرار حروف و ارقام مجاز نباشد، چند پلاک اتوموبیل وجود خواهد داشت؟ </a:t>
            </a:r>
            <a:endParaRPr lang="fa-IR" b="1" dirty="0" smtClean="0">
              <a:cs typeface="2  Badr" panose="00000400000000000000" pitchFamily="2" charset="-78"/>
            </a:endParaRPr>
          </a:p>
          <a:p>
            <a:pPr marL="0" indent="0">
              <a:buNone/>
            </a:pPr>
            <a:r>
              <a:rPr lang="fa-IR" b="1" dirty="0" smtClean="0">
                <a:solidFill>
                  <a:srgbClr val="00B050"/>
                </a:solidFill>
                <a:cs typeface="2  Badr" panose="00000400000000000000" pitchFamily="2" charset="-78"/>
              </a:rPr>
              <a:t>پاسخ: </a:t>
            </a:r>
            <a:r>
              <a:rPr lang="fa-IR" b="1" dirty="0" smtClean="0">
                <a:cs typeface="2  Badr" panose="00000400000000000000" pitchFamily="2" charset="-78"/>
              </a:rPr>
              <a:t>الف) برای 3 مکان سمت چپ 26 حالت و برای چهار مکان بعدی 10 حالت وجود دارد، بنا بر اصل ضرب داریم: </a:t>
            </a:r>
          </a:p>
          <a:p>
            <a:pPr marL="0" indent="0" algn="l">
              <a:buNone/>
            </a:pPr>
            <a:r>
              <a:rPr lang="en-US" b="1" dirty="0" smtClean="0">
                <a:cs typeface="2  Badr" panose="00000400000000000000" pitchFamily="2" charset="-78"/>
              </a:rPr>
              <a:t>26×26×10×10×10×10=6760000</a:t>
            </a:r>
            <a:endParaRPr lang="fa-IR" b="1" dirty="0" smtClean="0">
              <a:cs typeface="2  Badr" panose="00000400000000000000" pitchFamily="2" charset="-78"/>
            </a:endParaRPr>
          </a:p>
          <a:p>
            <a:pPr marL="0" indent="0">
              <a:buNone/>
            </a:pPr>
            <a:r>
              <a:rPr lang="fa-IR" b="1" dirty="0" smtClean="0">
                <a:cs typeface="2  Badr" panose="00000400000000000000" pitchFamily="2" charset="-78"/>
              </a:rPr>
              <a:t>ب) در این حالت مساله را بدون تکرار در نظر می گیریم: </a:t>
            </a:r>
          </a:p>
          <a:p>
            <a:pPr marL="0" indent="0" algn="l">
              <a:buNone/>
            </a:pPr>
            <a:r>
              <a:rPr lang="en-US" b="1" dirty="0" smtClean="0">
                <a:cs typeface="2  Badr" panose="00000400000000000000" pitchFamily="2" charset="-78"/>
              </a:rPr>
              <a:t>26×25×10×9×8×7=3276000</a:t>
            </a:r>
            <a:endParaRPr lang="fa-IR" b="1" dirty="0">
              <a:cs typeface="2  Badr" panose="00000400000000000000" pitchFamily="2" charset="-78"/>
            </a:endParaRPr>
          </a:p>
          <a:p>
            <a:pPr marL="0" indent="0" algn="l">
              <a:buNone/>
            </a:pPr>
            <a:endParaRPr lang="fa-IR" b="1" dirty="0">
              <a:cs typeface="2  Badr" panose="00000400000000000000" pitchFamily="2" charset="-78"/>
            </a:endParaRPr>
          </a:p>
          <a:p>
            <a:pPr marL="0" indent="0">
              <a:buNone/>
            </a:pPr>
            <a:endParaRPr lang="fa-IR" b="1" dirty="0">
              <a:cs typeface="2  Badr" panose="00000400000000000000" pitchFamily="2" charset="-78"/>
            </a:endParaRPr>
          </a:p>
        </p:txBody>
      </p:sp>
      <p:sp>
        <p:nvSpPr>
          <p:cNvPr id="4" name="Slide Number Placeholder 3"/>
          <p:cNvSpPr>
            <a:spLocks noGrp="1"/>
          </p:cNvSpPr>
          <p:nvPr>
            <p:ph type="sldNum" sz="quarter" idx="12"/>
          </p:nvPr>
        </p:nvSpPr>
        <p:spPr/>
        <p:txBody>
          <a:bodyPr/>
          <a:lstStyle/>
          <a:p>
            <a:fld id="{C56D3439-AB24-45D9-BC31-4C4A48132097}" type="slidenum">
              <a:rPr lang="fa-IR" smtClean="0"/>
              <a:t>14</a:t>
            </a:fld>
            <a:endParaRPr lang="fa-IR"/>
          </a:p>
        </p:txBody>
      </p:sp>
    </p:spTree>
    <p:extLst>
      <p:ext uri="{BB962C8B-B14F-4D97-AF65-F5344CB8AC3E}">
        <p14:creationId xmlns:p14="http://schemas.microsoft.com/office/powerpoint/2010/main" val="8787342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p:tgtEl>
                                          <p:spTgt spid="3">
                                            <p:txEl>
                                              <p:pRg st="1" end="1"/>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p:tgtEl>
                                          <p:spTgt spid="3">
                                            <p:txEl>
                                              <p:pRg st="2" end="2"/>
                                            </p:txEl>
                                          </p:spTgt>
                                        </p:tgtEl>
                                        <p:attrNameLst>
                                          <p:attrName>ppt_y</p:attrName>
                                        </p:attrNameLst>
                                      </p:cBhvr>
                                      <p:tavLst>
                                        <p:tav tm="0">
                                          <p:val>
                                            <p:strVal val="ppt_y"/>
                                          </p:val>
                                        </p:tav>
                                        <p:tav tm="100000">
                                          <p:val>
                                            <p:strVal val="1+ppt_h/2"/>
                                          </p:val>
                                        </p:tav>
                                      </p:tavLst>
                                    </p:anim>
                                    <p:set>
                                      <p:cBhvr>
                                        <p:cTn id="20"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p:tgtEl>
                                          <p:spTgt spid="3">
                                            <p:txEl>
                                              <p:pRg st="3" end="3"/>
                                            </p:txEl>
                                          </p:spTgt>
                                        </p:tgtEl>
                                        <p:attrNameLst>
                                          <p:attrName>ppt_y</p:attrName>
                                        </p:attrNameLst>
                                      </p:cBhvr>
                                      <p:tavLst>
                                        <p:tav tm="0">
                                          <p:val>
                                            <p:strVal val="ppt_y"/>
                                          </p:val>
                                        </p:tav>
                                        <p:tav tm="100000">
                                          <p:val>
                                            <p:strVal val="1+ppt_h/2"/>
                                          </p:val>
                                        </p:tav>
                                      </p:tavLst>
                                    </p:anim>
                                    <p:set>
                                      <p:cBhvr>
                                        <p:cTn id="26"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p:tgtEl>
                                          <p:spTgt spid="3">
                                            <p:txEl>
                                              <p:pRg st="4" end="4"/>
                                            </p:txEl>
                                          </p:spTgt>
                                        </p:tgtEl>
                                        <p:attrNameLst>
                                          <p:attrName>ppt_y</p:attrName>
                                        </p:attrNameLst>
                                      </p:cBhvr>
                                      <p:tavLst>
                                        <p:tav tm="0">
                                          <p:val>
                                            <p:strVal val="ppt_y"/>
                                          </p:val>
                                        </p:tav>
                                        <p:tav tm="100000">
                                          <p:val>
                                            <p:strVal val="1+ppt_h/2"/>
                                          </p:val>
                                        </p:tav>
                                      </p:tavLst>
                                    </p:anim>
                                    <p:set>
                                      <p:cBhvr>
                                        <p:cTn id="32"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0" nodeType="clickEffect">
                                  <p:stCondLst>
                                    <p:cond delay="0"/>
                                  </p:stCondLst>
                                  <p:childTnLst>
                                    <p:anim calcmode="lin" valueType="num">
                                      <p:cBhvr additive="base">
                                        <p:cTn id="36" dur="500"/>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p:tgtEl>
                                          <p:spTgt spid="3">
                                            <p:txEl>
                                              <p:pRg st="5" end="5"/>
                                            </p:txEl>
                                          </p:spTgt>
                                        </p:tgtEl>
                                        <p:attrNameLst>
                                          <p:attrName>ppt_y</p:attrName>
                                        </p:attrNameLst>
                                      </p:cBhvr>
                                      <p:tavLst>
                                        <p:tav tm="0">
                                          <p:val>
                                            <p:strVal val="ppt_y"/>
                                          </p:val>
                                        </p:tav>
                                        <p:tav tm="100000">
                                          <p:val>
                                            <p:strVal val="1+ppt_h/2"/>
                                          </p:val>
                                        </p:tav>
                                      </p:tavLst>
                                    </p:anim>
                                    <p:set>
                                      <p:cBhvr>
                                        <p:cTn id="38"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81377" y="6492875"/>
            <a:ext cx="2743200" cy="365125"/>
          </a:xfrm>
        </p:spPr>
        <p:txBody>
          <a:bodyPr/>
          <a:lstStyle/>
          <a:p>
            <a:fld id="{C56D3439-AB24-45D9-BC31-4C4A48132097}" type="slidenum">
              <a:rPr lang="fa-IR" sz="1400" b="1" smtClean="0">
                <a:cs typeface="2  Titr" panose="00000700000000000000" pitchFamily="2" charset="-78"/>
              </a:rPr>
              <a:t>15</a:t>
            </a:fld>
            <a:endParaRPr lang="fa-IR" sz="1400" b="1">
              <a:cs typeface="2  Titr" panose="00000700000000000000" pitchFamily="2" charset="-78"/>
            </a:endParaRPr>
          </a:p>
        </p:txBody>
      </p:sp>
      <p:sp>
        <p:nvSpPr>
          <p:cNvPr id="8" name="Content Placeholder 7"/>
          <p:cNvSpPr>
            <a:spLocks noGrp="1"/>
          </p:cNvSpPr>
          <p:nvPr>
            <p:ph idx="1"/>
          </p:nvPr>
        </p:nvSpPr>
        <p:spPr>
          <a:xfrm>
            <a:off x="129862" y="75014"/>
            <a:ext cx="12062138" cy="6600423"/>
          </a:xfrm>
        </p:spPr>
        <p:txBody>
          <a:bodyPr/>
          <a:lstStyle/>
          <a:p>
            <a:pPr marL="0" indent="0">
              <a:buNone/>
            </a:pPr>
            <a:endParaRPr lang="fa-IR" dirty="0" smtClean="0">
              <a:cs typeface="2  Badr" panose="00000400000000000000" pitchFamily="2" charset="-78"/>
            </a:endParaRPr>
          </a:p>
          <a:p>
            <a:pPr marL="0" indent="0">
              <a:buNone/>
            </a:pPr>
            <a:endParaRPr lang="fa-IR" dirty="0">
              <a:cs typeface="2  Badr" panose="00000400000000000000" pitchFamily="2" charset="-78"/>
            </a:endParaRPr>
          </a:p>
          <a:p>
            <a:pPr marL="0" indent="0">
              <a:buNone/>
            </a:pPr>
            <a:endParaRPr lang="fa-IR" dirty="0" smtClean="0">
              <a:cs typeface="2  Badr" panose="00000400000000000000" pitchFamily="2" charset="-78"/>
            </a:endParaRPr>
          </a:p>
          <a:p>
            <a:pPr marL="0" indent="0">
              <a:buNone/>
            </a:pPr>
            <a:endParaRPr lang="fa-IR" dirty="0">
              <a:cs typeface="2  Badr" panose="00000400000000000000" pitchFamily="2" charset="-78"/>
            </a:endParaRPr>
          </a:p>
          <a:p>
            <a:pPr marL="0" indent="0">
              <a:buNone/>
            </a:pPr>
            <a:endParaRPr lang="fa-IR" dirty="0" smtClean="0">
              <a:cs typeface="2  Badr" panose="00000400000000000000" pitchFamily="2" charset="-78"/>
            </a:endParaRPr>
          </a:p>
          <a:p>
            <a:pPr marL="0" indent="0">
              <a:buNone/>
            </a:pPr>
            <a:endParaRPr lang="fa-IR" dirty="0">
              <a:cs typeface="2  Badr" panose="00000400000000000000" pitchFamily="2" charset="-78"/>
            </a:endParaRPr>
          </a:p>
          <a:p>
            <a:pPr marL="0" indent="0">
              <a:buNone/>
            </a:pPr>
            <a:endParaRPr lang="fa-IR" dirty="0">
              <a:cs typeface="2  Badr" panose="00000400000000000000" pitchFamily="2" charset="-78"/>
            </a:endParaRPr>
          </a:p>
        </p:txBody>
      </p:sp>
      <p:sp>
        <p:nvSpPr>
          <p:cNvPr id="5" name="Title 1"/>
          <p:cNvSpPr>
            <a:spLocks noGrp="1"/>
          </p:cNvSpPr>
          <p:nvPr>
            <p:ph type="title"/>
          </p:nvPr>
        </p:nvSpPr>
        <p:spPr>
          <a:xfrm>
            <a:off x="0" y="75014"/>
            <a:ext cx="12062138" cy="646203"/>
          </a:xfrm>
        </p:spPr>
        <p:txBody>
          <a:bodyPr>
            <a:normAutofit/>
          </a:bodyPr>
          <a:lstStyle/>
          <a:p>
            <a:endParaRPr lang="fa-IR" sz="3600" b="1" dirty="0">
              <a:cs typeface="2  Baran" panose="00000400000000000000" pitchFamily="2" charset="-78"/>
            </a:endParaRPr>
          </a:p>
        </p:txBody>
      </p:sp>
      <p:sp>
        <p:nvSpPr>
          <p:cNvPr id="3" name="TextBox 2"/>
          <p:cNvSpPr txBox="1"/>
          <p:nvPr/>
        </p:nvSpPr>
        <p:spPr>
          <a:xfrm>
            <a:off x="504075" y="591670"/>
            <a:ext cx="11622994" cy="6555641"/>
          </a:xfrm>
          <a:prstGeom prst="rect">
            <a:avLst/>
          </a:prstGeom>
          <a:noFill/>
        </p:spPr>
        <p:txBody>
          <a:bodyPr wrap="square" rtlCol="1">
            <a:spAutoFit/>
          </a:bodyPr>
          <a:lstStyle/>
          <a:p>
            <a:r>
              <a:rPr lang="fa-IR" sz="2800" b="1" dirty="0">
                <a:solidFill>
                  <a:srgbClr val="CC0000"/>
                </a:solidFill>
                <a:cs typeface="2  Badr" panose="00000400000000000000" pitchFamily="2" charset="-78"/>
              </a:rPr>
              <a:t>پرسش: </a:t>
            </a:r>
            <a:r>
              <a:rPr lang="fa-IR" sz="2800" b="1" dirty="0" smtClean="0">
                <a:solidFill>
                  <a:schemeClr val="tx1">
                    <a:lumMod val="95000"/>
                    <a:lumOff val="5000"/>
                  </a:schemeClr>
                </a:solidFill>
                <a:cs typeface="2  Badr" panose="00000400000000000000" pitchFamily="2" charset="-78"/>
              </a:rPr>
              <a:t>اگر از شهر </a:t>
            </a:r>
            <a:r>
              <a:rPr lang="en-US" sz="2800" b="1" dirty="0" smtClean="0">
                <a:solidFill>
                  <a:schemeClr val="tx1">
                    <a:lumMod val="95000"/>
                    <a:lumOff val="5000"/>
                  </a:schemeClr>
                </a:solidFill>
                <a:cs typeface="2  Badr" panose="00000400000000000000" pitchFamily="2" charset="-78"/>
              </a:rPr>
              <a:t>A</a:t>
            </a:r>
            <a:r>
              <a:rPr lang="fa-IR" sz="2800" b="1" dirty="0" smtClean="0">
                <a:solidFill>
                  <a:schemeClr val="tx1">
                    <a:lumMod val="95000"/>
                    <a:lumOff val="5000"/>
                  </a:schemeClr>
                </a:solidFill>
                <a:cs typeface="2  Badr" panose="00000400000000000000" pitchFamily="2" charset="-78"/>
              </a:rPr>
              <a:t> به شهر</a:t>
            </a:r>
            <a:r>
              <a:rPr lang="en-US" sz="2800" b="1" dirty="0" smtClean="0">
                <a:solidFill>
                  <a:schemeClr val="tx1">
                    <a:lumMod val="95000"/>
                    <a:lumOff val="5000"/>
                  </a:schemeClr>
                </a:solidFill>
                <a:cs typeface="2  Badr" panose="00000400000000000000" pitchFamily="2" charset="-78"/>
              </a:rPr>
              <a:t>B</a:t>
            </a:r>
            <a:r>
              <a:rPr lang="fa-IR" sz="2800" b="1" dirty="0" smtClean="0">
                <a:solidFill>
                  <a:schemeClr val="tx1">
                    <a:lumMod val="95000"/>
                    <a:lumOff val="5000"/>
                  </a:schemeClr>
                </a:solidFill>
                <a:cs typeface="2  Badr" panose="00000400000000000000" pitchFamily="2" charset="-78"/>
              </a:rPr>
              <a:t>، 3 مسیر و از شهر </a:t>
            </a:r>
            <a:r>
              <a:rPr lang="en-US" sz="2800" b="1" dirty="0" smtClean="0">
                <a:solidFill>
                  <a:schemeClr val="tx1">
                    <a:lumMod val="95000"/>
                    <a:lumOff val="5000"/>
                  </a:schemeClr>
                </a:solidFill>
                <a:cs typeface="2  Badr" panose="00000400000000000000" pitchFamily="2" charset="-78"/>
              </a:rPr>
              <a:t>B</a:t>
            </a:r>
            <a:r>
              <a:rPr lang="fa-IR" sz="2800" b="1" dirty="0" smtClean="0">
                <a:solidFill>
                  <a:schemeClr val="tx1">
                    <a:lumMod val="95000"/>
                    <a:lumOff val="5000"/>
                  </a:schemeClr>
                </a:solidFill>
                <a:cs typeface="2  Badr" panose="00000400000000000000" pitchFamily="2" charset="-78"/>
              </a:rPr>
              <a:t> به شهر </a:t>
            </a:r>
            <a:r>
              <a:rPr lang="en-US" sz="2800" b="1" dirty="0" smtClean="0">
                <a:solidFill>
                  <a:schemeClr val="tx1">
                    <a:lumMod val="95000"/>
                    <a:lumOff val="5000"/>
                  </a:schemeClr>
                </a:solidFill>
                <a:cs typeface="2  Badr" panose="00000400000000000000" pitchFamily="2" charset="-78"/>
              </a:rPr>
              <a:t>C</a:t>
            </a:r>
            <a:r>
              <a:rPr lang="fa-IR" sz="2800" b="1" dirty="0" smtClean="0">
                <a:solidFill>
                  <a:schemeClr val="tx1">
                    <a:lumMod val="95000"/>
                    <a:lumOff val="5000"/>
                  </a:schemeClr>
                </a:solidFill>
                <a:cs typeface="2  Badr" panose="00000400000000000000" pitchFamily="2" charset="-78"/>
              </a:rPr>
              <a:t>، 4 مسیر وجود داشته باشد، به چند طریق می توان از شهر </a:t>
            </a:r>
            <a:r>
              <a:rPr lang="en-US" sz="2800" b="1" dirty="0" smtClean="0">
                <a:solidFill>
                  <a:schemeClr val="tx1">
                    <a:lumMod val="95000"/>
                    <a:lumOff val="5000"/>
                  </a:schemeClr>
                </a:solidFill>
                <a:cs typeface="2  Badr" panose="00000400000000000000" pitchFamily="2" charset="-78"/>
              </a:rPr>
              <a:t>A</a:t>
            </a:r>
            <a:r>
              <a:rPr lang="fa-IR" sz="2800" b="1" dirty="0" smtClean="0">
                <a:solidFill>
                  <a:schemeClr val="tx1">
                    <a:lumMod val="95000"/>
                    <a:lumOff val="5000"/>
                  </a:schemeClr>
                </a:solidFill>
                <a:cs typeface="2  Badr" panose="00000400000000000000" pitchFamily="2" charset="-78"/>
              </a:rPr>
              <a:t> (از طریق شهر </a:t>
            </a:r>
            <a:r>
              <a:rPr lang="en-US" sz="2800" b="1" dirty="0" smtClean="0">
                <a:solidFill>
                  <a:schemeClr val="tx1">
                    <a:lumMod val="95000"/>
                    <a:lumOff val="5000"/>
                  </a:schemeClr>
                </a:solidFill>
                <a:cs typeface="2  Badr" panose="00000400000000000000" pitchFamily="2" charset="-78"/>
              </a:rPr>
              <a:t>B</a:t>
            </a:r>
            <a:r>
              <a:rPr lang="fa-IR" sz="2800" b="1" dirty="0" smtClean="0">
                <a:solidFill>
                  <a:schemeClr val="tx1">
                    <a:lumMod val="95000"/>
                    <a:lumOff val="5000"/>
                  </a:schemeClr>
                </a:solidFill>
                <a:cs typeface="2  Badr" panose="00000400000000000000" pitchFamily="2" charset="-78"/>
              </a:rPr>
              <a:t>) به شهر </a:t>
            </a:r>
            <a:r>
              <a:rPr lang="en-US" sz="2800" b="1" dirty="0" smtClean="0">
                <a:solidFill>
                  <a:schemeClr val="tx1">
                    <a:lumMod val="95000"/>
                    <a:lumOff val="5000"/>
                  </a:schemeClr>
                </a:solidFill>
                <a:cs typeface="2  Badr" panose="00000400000000000000" pitchFamily="2" charset="-78"/>
              </a:rPr>
              <a:t>C</a:t>
            </a:r>
            <a:r>
              <a:rPr lang="fa-IR" sz="2800" b="1" dirty="0" smtClean="0">
                <a:solidFill>
                  <a:schemeClr val="tx1">
                    <a:lumMod val="95000"/>
                    <a:lumOff val="5000"/>
                  </a:schemeClr>
                </a:solidFill>
                <a:cs typeface="2  Badr" panose="00000400000000000000" pitchFamily="2" charset="-78"/>
              </a:rPr>
              <a:t> رفت؟ اگر از همان راهی که رفته، برنگردد، روی هم به چند طریق می توان رفت و برگشت؟  </a:t>
            </a:r>
          </a:p>
          <a:p>
            <a:endParaRPr lang="fa-IR" sz="2800" b="1" dirty="0" smtClean="0">
              <a:solidFill>
                <a:srgbClr val="CC0000"/>
              </a:solidFill>
              <a:cs typeface="2  Badr" panose="00000400000000000000" pitchFamily="2" charset="-78"/>
            </a:endParaRPr>
          </a:p>
          <a:p>
            <a:r>
              <a:rPr lang="fa-IR" sz="2800" dirty="0">
                <a:solidFill>
                  <a:srgbClr val="00B050"/>
                </a:solidFill>
                <a:cs typeface="2  Badr" panose="00000400000000000000" pitchFamily="2" charset="-78"/>
              </a:rPr>
              <a:t>پاسخ: </a:t>
            </a:r>
            <a:r>
              <a:rPr lang="fa-IR" sz="2800" dirty="0" smtClean="0">
                <a:solidFill>
                  <a:srgbClr val="00B050"/>
                </a:solidFill>
                <a:cs typeface="2  Badr" panose="00000400000000000000" pitchFamily="2" charset="-78"/>
              </a:rPr>
              <a:t> </a:t>
            </a:r>
            <a:r>
              <a:rPr lang="fa-IR" sz="2800" b="1" dirty="0" smtClean="0">
                <a:cs typeface="2  Badr" panose="00000400000000000000" pitchFamily="2" charset="-78"/>
              </a:rPr>
              <a:t>طبق </a:t>
            </a:r>
            <a:r>
              <a:rPr lang="fa-IR" sz="2800" b="1" dirty="0" smtClean="0">
                <a:cs typeface="2  Badr" panose="00000400000000000000" pitchFamily="2" charset="-78"/>
              </a:rPr>
              <a:t>اصل ضرب داریم: (مسیر </a:t>
            </a:r>
            <a:r>
              <a:rPr lang="en-US" sz="2800" b="1" dirty="0" smtClean="0">
                <a:cs typeface="2  Badr" panose="00000400000000000000" pitchFamily="2" charset="-78"/>
              </a:rPr>
              <a:t>A-B-C</a:t>
            </a:r>
            <a:r>
              <a:rPr lang="fa-IR" sz="2800" b="1" dirty="0" smtClean="0">
                <a:cs typeface="2  Badr" panose="00000400000000000000" pitchFamily="2" charset="-78"/>
              </a:rPr>
              <a:t>)</a:t>
            </a:r>
          </a:p>
          <a:p>
            <a:pPr algn="l"/>
            <a:r>
              <a:rPr lang="en-US" sz="2800" b="1" dirty="0" smtClean="0">
                <a:cs typeface="2  Badr" panose="00000400000000000000" pitchFamily="2" charset="-78"/>
              </a:rPr>
              <a:t>3×4=12</a:t>
            </a:r>
            <a:endParaRPr lang="fa-IR" sz="2800" b="1" dirty="0">
              <a:cs typeface="2  Badr" panose="00000400000000000000" pitchFamily="2" charset="-78"/>
            </a:endParaRPr>
          </a:p>
          <a:p>
            <a:r>
              <a:rPr lang="fa-IR" sz="2800" b="1" dirty="0" smtClean="0">
                <a:cs typeface="2  Badr" panose="00000400000000000000" pitchFamily="2" charset="-78"/>
              </a:rPr>
              <a:t>مسیر رفت و برگشت آن به صورت زیر است: دقت کنید برای مسیر برگشت یک انتخاب از هر مرحله کم می شود. </a:t>
            </a:r>
          </a:p>
          <a:p>
            <a:r>
              <a:rPr lang="en-US" sz="2800" b="1" dirty="0" smtClean="0">
                <a:cs typeface="2  Badr" panose="00000400000000000000" pitchFamily="2" charset="-78"/>
              </a:rPr>
              <a:t>A-B </a:t>
            </a:r>
            <a:r>
              <a:rPr lang="fa-IR" sz="2800" b="1" dirty="0" smtClean="0">
                <a:cs typeface="2  Badr" panose="00000400000000000000" pitchFamily="2" charset="-78"/>
              </a:rPr>
              <a:t>  3 انتخاب</a:t>
            </a:r>
            <a:endParaRPr lang="en-US" sz="2800" b="1" dirty="0" smtClean="0">
              <a:cs typeface="2  Badr" panose="00000400000000000000" pitchFamily="2" charset="-78"/>
            </a:endParaRPr>
          </a:p>
          <a:p>
            <a:r>
              <a:rPr lang="en-US" sz="2800" b="1" dirty="0" smtClean="0">
                <a:cs typeface="2  Badr" panose="00000400000000000000" pitchFamily="2" charset="-78"/>
              </a:rPr>
              <a:t>B-C </a:t>
            </a:r>
            <a:r>
              <a:rPr lang="fa-IR" sz="2800" b="1" dirty="0" smtClean="0">
                <a:cs typeface="2  Badr" panose="00000400000000000000" pitchFamily="2" charset="-78"/>
              </a:rPr>
              <a:t>  4 انتخاب </a:t>
            </a:r>
            <a:endParaRPr lang="en-US" sz="2800" b="1" dirty="0" smtClean="0">
              <a:cs typeface="2  Badr" panose="00000400000000000000" pitchFamily="2" charset="-78"/>
            </a:endParaRPr>
          </a:p>
          <a:p>
            <a:r>
              <a:rPr lang="en-US" sz="2800" b="1" dirty="0" smtClean="0">
                <a:cs typeface="2  Badr" panose="00000400000000000000" pitchFamily="2" charset="-78"/>
              </a:rPr>
              <a:t>C-B </a:t>
            </a:r>
            <a:r>
              <a:rPr lang="fa-IR" sz="2800" b="1" dirty="0" smtClean="0">
                <a:cs typeface="2  Badr" panose="00000400000000000000" pitchFamily="2" charset="-78"/>
              </a:rPr>
              <a:t> 3 انتخاب </a:t>
            </a:r>
            <a:endParaRPr lang="en-US" sz="2800" b="1" dirty="0" smtClean="0">
              <a:cs typeface="2  Badr" panose="00000400000000000000" pitchFamily="2" charset="-78"/>
            </a:endParaRPr>
          </a:p>
          <a:p>
            <a:r>
              <a:rPr lang="en-US" sz="2800" b="1" dirty="0" smtClean="0">
                <a:cs typeface="2  Badr" panose="00000400000000000000" pitchFamily="2" charset="-78"/>
              </a:rPr>
              <a:t>B-A </a:t>
            </a:r>
            <a:r>
              <a:rPr lang="fa-IR" sz="2800" b="1" dirty="0" smtClean="0">
                <a:cs typeface="2  Badr" panose="00000400000000000000" pitchFamily="2" charset="-78"/>
              </a:rPr>
              <a:t> </a:t>
            </a:r>
            <a:r>
              <a:rPr lang="en-US" sz="2800" b="1" dirty="0" smtClean="0">
                <a:cs typeface="2  Badr" panose="00000400000000000000" pitchFamily="2" charset="-78"/>
              </a:rPr>
              <a:t> </a:t>
            </a:r>
            <a:r>
              <a:rPr lang="fa-IR" sz="2800" b="1" dirty="0" smtClean="0">
                <a:cs typeface="2  Badr" panose="00000400000000000000" pitchFamily="2" charset="-78"/>
              </a:rPr>
              <a:t> 2 انتخاب </a:t>
            </a:r>
          </a:p>
          <a:p>
            <a:r>
              <a:rPr lang="fa-IR" sz="2800" b="1" dirty="0" smtClean="0">
                <a:cs typeface="2  Badr" panose="00000400000000000000" pitchFamily="2" charset="-78"/>
              </a:rPr>
              <a:t>بنا به اصل ضرب داریم: </a:t>
            </a:r>
            <a:endParaRPr lang="en-US" sz="2800" b="1" dirty="0">
              <a:cs typeface="2  Badr" panose="00000400000000000000" pitchFamily="2" charset="-78"/>
            </a:endParaRPr>
          </a:p>
          <a:p>
            <a:pPr algn="l"/>
            <a:r>
              <a:rPr lang="en-US" sz="2800" b="1" dirty="0" smtClean="0">
                <a:cs typeface="2  Badr" panose="00000400000000000000" pitchFamily="2" charset="-78"/>
              </a:rPr>
              <a:t>3×4×3×2=72</a:t>
            </a:r>
            <a:endParaRPr lang="en-US" sz="2800" b="1" dirty="0">
              <a:cs typeface="2  Badr" panose="00000400000000000000" pitchFamily="2" charset="-78"/>
            </a:endParaRPr>
          </a:p>
          <a:p>
            <a:pPr algn="l"/>
            <a:r>
              <a:rPr lang="fa-IR" sz="2800" b="1" dirty="0" smtClean="0">
                <a:cs typeface="2  Badr" panose="00000400000000000000" pitchFamily="2" charset="-78"/>
              </a:rPr>
              <a:t> </a:t>
            </a:r>
            <a:endParaRPr lang="fa-IR" sz="2800" b="1" dirty="0">
              <a:cs typeface="2  Badr" panose="00000400000000000000" pitchFamily="2" charset="-78"/>
            </a:endParaRPr>
          </a:p>
        </p:txBody>
      </p:sp>
    </p:spTree>
    <p:extLst>
      <p:ext uri="{BB962C8B-B14F-4D97-AF65-F5344CB8AC3E}">
        <p14:creationId xmlns:p14="http://schemas.microsoft.com/office/powerpoint/2010/main" val="139542254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2300"/>
          </a:xfrm>
        </p:spPr>
        <p:txBody>
          <a:bodyPr>
            <a:noAutofit/>
          </a:bodyPr>
          <a:lstStyle/>
          <a:p>
            <a:r>
              <a:rPr lang="fa-IR" sz="2800" b="1" dirty="0" smtClean="0">
                <a:solidFill>
                  <a:srgbClr val="FF0000"/>
                </a:solidFill>
                <a:cs typeface="2  Badr" panose="00000400000000000000" pitchFamily="2" charset="-78"/>
              </a:rPr>
              <a:t>پرسش: </a:t>
            </a:r>
            <a:r>
              <a:rPr lang="fa-IR" sz="2800" b="1" dirty="0" smtClean="0">
                <a:cs typeface="2  Badr" panose="00000400000000000000" pitchFamily="2" charset="-78"/>
              </a:rPr>
              <a:t>تعداد پلاک های خودرو های شخصی را در جمهوری اسلامی ایران حساب کنید.</a:t>
            </a:r>
            <a:endParaRPr lang="fa-IR" sz="2800" b="1" dirty="0">
              <a:cs typeface="2  Badr" panose="00000400000000000000" pitchFamily="2" charset="-78"/>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953934"/>
                <a:ext cx="10515600" cy="2371344"/>
              </a:xfrm>
            </p:spPr>
            <p:txBody>
              <a:bodyPr>
                <a:normAutofit/>
              </a:bodyPr>
              <a:lstStyle/>
              <a:p>
                <a:pPr marL="0" indent="0">
                  <a:buNone/>
                </a:pPr>
                <a:r>
                  <a:rPr lang="fa-IR" b="1" dirty="0" smtClean="0">
                    <a:solidFill>
                      <a:srgbClr val="00B050"/>
                    </a:solidFill>
                    <a:cs typeface="2  Badr" panose="00000400000000000000" pitchFamily="2" charset="-78"/>
                  </a:rPr>
                  <a:t>پاسخ: </a:t>
                </a:r>
                <a:r>
                  <a:rPr lang="fa-IR" sz="2400" b="1" dirty="0" smtClean="0">
                    <a:cs typeface="2  Badr" panose="00000400000000000000" pitchFamily="2" charset="-78"/>
                  </a:rPr>
                  <a:t>تعداد عدد دو رقمی سمت راست آن ها برابر: </a:t>
                </a:r>
                <a:r>
                  <a:rPr lang="en-US" sz="2400" b="1" dirty="0">
                    <a:cs typeface="2  Badr" panose="00000400000000000000" pitchFamily="2" charset="-78"/>
                  </a:rPr>
                  <a:t>9×10=90</a:t>
                </a:r>
                <a:endParaRPr lang="fa-IR" sz="2400" b="1" dirty="0">
                  <a:cs typeface="2  Badr" panose="00000400000000000000" pitchFamily="2" charset="-78"/>
                </a:endParaRPr>
              </a:p>
              <a:p>
                <a:pPr marL="0" indent="0">
                  <a:buNone/>
                </a:pPr>
                <a:endParaRPr lang="fa-IR" sz="2400" b="1" dirty="0" smtClean="0">
                  <a:cs typeface="2  Badr" panose="00000400000000000000" pitchFamily="2" charset="-78"/>
                </a:endParaRPr>
              </a:p>
              <a:p>
                <a:pPr marL="0" indent="0">
                  <a:buNone/>
                </a:pPr>
                <a:r>
                  <a:rPr lang="fa-IR" sz="2400" b="1" dirty="0" smtClean="0">
                    <a:cs typeface="2  Badr" panose="00000400000000000000" pitchFamily="2" charset="-78"/>
                  </a:rPr>
                  <a:t>تعداد </a:t>
                </a:r>
                <a:r>
                  <a:rPr lang="fa-IR" sz="2400" b="1" dirty="0" smtClean="0">
                    <a:cs typeface="2  Badr" panose="00000400000000000000" pitchFamily="2" charset="-78"/>
                  </a:rPr>
                  <a:t>حروف استفاده شده </a:t>
                </a:r>
                <a:r>
                  <a:rPr lang="fa-IR" sz="2400" b="1" dirty="0" smtClean="0">
                    <a:cs typeface="2  Badr" panose="00000400000000000000" pitchFamily="2" charset="-78"/>
                  </a:rPr>
                  <a:t>13 حرف است. </a:t>
                </a:r>
              </a:p>
              <a:p>
                <a:pPr marL="0" indent="0">
                  <a:buNone/>
                </a:pPr>
                <a:r>
                  <a:rPr lang="fa-IR" sz="2400" b="1" dirty="0" smtClean="0">
                    <a:cs typeface="2  Badr" panose="00000400000000000000" pitchFamily="2" charset="-78"/>
                  </a:rPr>
                  <a:t>5 مکان خالی سمت چپ (بدون مکان حروف) نیز  </a:t>
                </a:r>
                <a:r>
                  <a:rPr lang="en-US" sz="2400" b="1" dirty="0" smtClean="0">
                    <a:cs typeface="2  Badr" panose="00000400000000000000" pitchFamily="2" charset="-78"/>
                  </a:rPr>
                  <a:t>9×9×9×9×9=</a:t>
                </a:r>
                <a14:m>
                  <m:oMath xmlns:m="http://schemas.openxmlformats.org/officeDocument/2006/math">
                    <m:sSup>
                      <m:sSupPr>
                        <m:ctrlPr>
                          <a:rPr lang="en-US" sz="2400" b="1" i="1">
                            <a:latin typeface="Cambria Math" panose="02040503050406030204" pitchFamily="18" charset="0"/>
                            <a:cs typeface="2  Badr" panose="00000400000000000000" pitchFamily="2" charset="-78"/>
                          </a:rPr>
                        </m:ctrlPr>
                      </m:sSupPr>
                      <m:e>
                        <m:r>
                          <m:rPr>
                            <m:nor/>
                          </m:rPr>
                          <a:rPr lang="en-US" sz="2400" b="1" i="0" smtClean="0">
                            <a:latin typeface="Cambria Math" panose="02040503050406030204" pitchFamily="18" charset="0"/>
                            <a:cs typeface="2  Badr" panose="00000400000000000000" pitchFamily="2" charset="-78"/>
                          </a:rPr>
                          <m:t>9</m:t>
                        </m:r>
                      </m:e>
                      <m:sup>
                        <m:r>
                          <a:rPr lang="en-US" sz="2400" b="1" i="1" dirty="0" smtClean="0">
                            <a:latin typeface="Cambria Math" panose="02040503050406030204" pitchFamily="18" charset="0"/>
                            <a:cs typeface="2  Badr" panose="00000400000000000000" pitchFamily="2" charset="-78"/>
                          </a:rPr>
                          <m:t>𝟓</m:t>
                        </m:r>
                      </m:sup>
                    </m:sSup>
                  </m:oMath>
                </a14:m>
                <a:r>
                  <a:rPr lang="fa-IR" sz="2400" b="1" dirty="0" smtClean="0">
                    <a:cs typeface="2  Badr" panose="00000400000000000000" pitchFamily="2" charset="-78"/>
                  </a:rPr>
                  <a:t> حالت دارد.</a:t>
                </a:r>
              </a:p>
              <a:p>
                <a:pPr marL="0" indent="0">
                  <a:buNone/>
                </a:pPr>
                <a:r>
                  <a:rPr lang="fa-IR" sz="2400" b="1" dirty="0" smtClean="0">
                    <a:cs typeface="2  Badr" panose="00000400000000000000" pitchFamily="2" charset="-78"/>
                  </a:rPr>
                  <a:t> پس بنابر اصل ضرب داریم: </a:t>
                </a:r>
                <a:r>
                  <a:rPr lang="en-US" sz="2400" b="1" dirty="0" smtClean="0">
                    <a:cs typeface="2  Badr" panose="00000400000000000000" pitchFamily="2" charset="-78"/>
                  </a:rPr>
                  <a:t>  90×13</a:t>
                </a:r>
                <a:r>
                  <a:rPr lang="en-US" sz="2400" b="1" dirty="0">
                    <a:cs typeface="2  Badr" panose="00000400000000000000" pitchFamily="2" charset="-78"/>
                  </a:rPr>
                  <a:t>×</a:t>
                </a:r>
                <a14:m>
                  <m:oMath xmlns:m="http://schemas.openxmlformats.org/officeDocument/2006/math">
                    <m:sSup>
                      <m:sSupPr>
                        <m:ctrlPr>
                          <a:rPr lang="en-US" sz="2400" b="1" i="1">
                            <a:latin typeface="Cambria Math" panose="02040503050406030204" pitchFamily="18" charset="0"/>
                            <a:cs typeface="2  Badr" panose="00000400000000000000" pitchFamily="2" charset="-78"/>
                          </a:rPr>
                        </m:ctrlPr>
                      </m:sSupPr>
                      <m:e>
                        <m:r>
                          <m:rPr>
                            <m:nor/>
                          </m:rPr>
                          <a:rPr lang="en-US" sz="2400" b="1">
                            <a:latin typeface="Cambria Math" panose="02040503050406030204" pitchFamily="18" charset="0"/>
                            <a:cs typeface="2  Badr" panose="00000400000000000000" pitchFamily="2" charset="-78"/>
                          </a:rPr>
                          <m:t>9</m:t>
                        </m:r>
                      </m:e>
                      <m:sup>
                        <m:r>
                          <a:rPr lang="en-US" sz="2400" b="1" i="1" dirty="0">
                            <a:latin typeface="Cambria Math" panose="02040503050406030204" pitchFamily="18" charset="0"/>
                            <a:cs typeface="2  Badr" panose="00000400000000000000" pitchFamily="2" charset="-78"/>
                          </a:rPr>
                          <m:t>𝟓</m:t>
                        </m:r>
                      </m:sup>
                    </m:sSup>
                  </m:oMath>
                </a14:m>
                <a:r>
                  <a:rPr lang="en-US" sz="2400" b="1" dirty="0" smtClean="0">
                    <a:cs typeface="2  Badr" panose="00000400000000000000" pitchFamily="2" charset="-78"/>
                  </a:rPr>
                  <a:t>=69087330</a:t>
                </a:r>
                <a:endParaRPr lang="en-US" sz="2400" b="1" dirty="0">
                  <a:cs typeface="2  Badr" panose="00000400000000000000" pitchFamily="2" charset="-78"/>
                </a:endParaRPr>
              </a:p>
              <a:p>
                <a:pPr marL="0" indent="0" algn="l">
                  <a:buNone/>
                </a:pPr>
                <a:endParaRPr lang="fa-IR" b="1" dirty="0">
                  <a:cs typeface="2  Badr" panose="00000400000000000000" pitchFamily="2" charset="-78"/>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953934"/>
                <a:ext cx="10515600" cy="2371344"/>
              </a:xfrm>
              <a:blipFill rotWithShape="0">
                <a:blip r:embed="rId2"/>
                <a:stretch>
                  <a:fillRect t="-4370" r="-1159" b="-5656"/>
                </a:stretch>
              </a:blipFill>
            </p:spPr>
            <p:txBody>
              <a:bodyPr/>
              <a:lstStyle/>
              <a:p>
                <a:r>
                  <a:rPr lang="fa-IR">
                    <a:noFill/>
                  </a:rPr>
                  <a:t> </a:t>
                </a:r>
              </a:p>
            </p:txBody>
          </p:sp>
        </mc:Fallback>
      </mc:AlternateContent>
      <p:sp>
        <p:nvSpPr>
          <p:cNvPr id="4" name="Slide Number Placeholder 3"/>
          <p:cNvSpPr>
            <a:spLocks noGrp="1"/>
          </p:cNvSpPr>
          <p:nvPr>
            <p:ph type="sldNum" sz="quarter" idx="12"/>
          </p:nvPr>
        </p:nvSpPr>
        <p:spPr/>
        <p:txBody>
          <a:bodyPr/>
          <a:lstStyle/>
          <a:p>
            <a:fld id="{C56D3439-AB24-45D9-BC31-4C4A48132097}" type="slidenum">
              <a:rPr lang="fa-IR" smtClean="0"/>
              <a:t>16</a:t>
            </a:fld>
            <a:endParaRPr lang="fa-IR"/>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7" name="Rectangle 3"/>
          <p:cNvSpPr>
            <a:spLocks noChangeArrowheads="1"/>
          </p:cNvSpPr>
          <p:nvPr/>
        </p:nvSpPr>
        <p:spPr bwMode="auto">
          <a:xfrm>
            <a:off x="0" y="838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pic>
        <p:nvPicPr>
          <p:cNvPr id="9" name="Picture 8"/>
          <p:cNvPicPr>
            <a:picLocks noChangeAspect="1"/>
          </p:cNvPicPr>
          <p:nvPr/>
        </p:nvPicPr>
        <p:blipFill>
          <a:blip r:embed="rId3"/>
          <a:stretch>
            <a:fillRect/>
          </a:stretch>
        </p:blipFill>
        <p:spPr>
          <a:xfrm>
            <a:off x="838200" y="1315912"/>
            <a:ext cx="4375008" cy="931861"/>
          </a:xfrm>
          <a:prstGeom prst="rect">
            <a:avLst/>
          </a:prstGeom>
        </p:spPr>
      </p:pic>
      <p:sp>
        <p:nvSpPr>
          <p:cNvPr id="6" name="Rectangle 2"/>
          <p:cNvSpPr>
            <a:spLocks noChangeArrowheads="1"/>
          </p:cNvSpPr>
          <p:nvPr/>
        </p:nvSpPr>
        <p:spPr bwMode="auto">
          <a:xfrm>
            <a:off x="3219718" y="121184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11" name="Rectangle 3"/>
          <p:cNvSpPr>
            <a:spLocks noChangeArrowheads="1"/>
          </p:cNvSpPr>
          <p:nvPr/>
        </p:nvSpPr>
        <p:spPr bwMode="auto">
          <a:xfrm>
            <a:off x="3219718" y="231674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Tree>
    <p:extLst>
      <p:ext uri="{BB962C8B-B14F-4D97-AF65-F5344CB8AC3E}">
        <p14:creationId xmlns:p14="http://schemas.microsoft.com/office/powerpoint/2010/main" val="330727145"/>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62" y="1"/>
            <a:ext cx="12062138" cy="121052"/>
          </a:xfrm>
        </p:spPr>
        <p:txBody>
          <a:bodyPr>
            <a:normAutofit fontScale="90000"/>
          </a:bodyPr>
          <a:lstStyle/>
          <a:p>
            <a:endParaRPr lang="fa-IR" sz="3200" b="1" dirty="0">
              <a:cs typeface="2  Badr" panose="00000400000000000000" pitchFamily="2" charset="-78"/>
            </a:endParaRPr>
          </a:p>
        </p:txBody>
      </p:sp>
      <p:sp>
        <p:nvSpPr>
          <p:cNvPr id="4" name="Slide Number Placeholder 3"/>
          <p:cNvSpPr>
            <a:spLocks noGrp="1"/>
          </p:cNvSpPr>
          <p:nvPr>
            <p:ph type="sldNum" sz="quarter" idx="12"/>
          </p:nvPr>
        </p:nvSpPr>
        <p:spPr/>
        <p:txBody>
          <a:bodyPr/>
          <a:lstStyle/>
          <a:p>
            <a:fld id="{C56D3439-AB24-45D9-BC31-4C4A48132097}" type="slidenum">
              <a:rPr lang="fa-IR" smtClean="0"/>
              <a:t>17</a:t>
            </a:fld>
            <a:endParaRPr lang="fa-IR"/>
          </a:p>
        </p:txBody>
      </p:sp>
      <mc:AlternateContent xmlns:mc="http://schemas.openxmlformats.org/markup-compatibility/2006">
        <mc:Choice xmlns:a14="http://schemas.microsoft.com/office/drawing/2010/main" Requires="a14">
          <p:sp>
            <p:nvSpPr>
              <p:cNvPr id="8" name="Content Placeholder 7"/>
              <p:cNvSpPr>
                <a:spLocks noGrp="1"/>
              </p:cNvSpPr>
              <p:nvPr>
                <p:ph idx="1"/>
              </p:nvPr>
            </p:nvSpPr>
            <p:spPr>
              <a:xfrm>
                <a:off x="0" y="121053"/>
                <a:ext cx="12062138" cy="7259299"/>
              </a:xfrm>
            </p:spPr>
            <p:txBody>
              <a:bodyPr/>
              <a:lstStyle/>
              <a:p>
                <a:pPr marL="0" indent="0">
                  <a:buNone/>
                </a:pPr>
                <a:r>
                  <a:rPr lang="fa-IR" b="1" dirty="0" smtClean="0">
                    <a:solidFill>
                      <a:srgbClr val="FF0000"/>
                    </a:solidFill>
                    <a:cs typeface="2  Badr" panose="00000400000000000000" pitchFamily="2" charset="-78"/>
                  </a:rPr>
                  <a:t>پرسش</a:t>
                </a:r>
                <a:r>
                  <a:rPr lang="fa-IR" b="1" dirty="0">
                    <a:solidFill>
                      <a:srgbClr val="FF0000"/>
                    </a:solidFill>
                    <a:cs typeface="2  Badr" panose="00000400000000000000" pitchFamily="2" charset="-78"/>
                  </a:rPr>
                  <a:t>:</a:t>
                </a:r>
                <a:r>
                  <a:rPr lang="fa-IR" b="1" dirty="0">
                    <a:cs typeface="2  Badr" panose="00000400000000000000" pitchFamily="2" charset="-78"/>
                  </a:rPr>
                  <a:t> تعداد مقسوم علیه های (شمارنده) عدد ۱۲۰۰ را بیابید. </a:t>
                </a:r>
                <a:endParaRPr lang="fa-IR" b="1" dirty="0" smtClean="0">
                  <a:solidFill>
                    <a:srgbClr val="00B050"/>
                  </a:solidFill>
                  <a:cs typeface="2  Badr" panose="00000400000000000000" pitchFamily="2" charset="-78"/>
                </a:endParaRPr>
              </a:p>
              <a:p>
                <a:pPr marL="0" indent="0">
                  <a:buNone/>
                </a:pPr>
                <a:r>
                  <a:rPr lang="fa-IR" b="1" dirty="0" smtClean="0">
                    <a:solidFill>
                      <a:srgbClr val="00B050"/>
                    </a:solidFill>
                    <a:cs typeface="2  Badr" panose="00000400000000000000" pitchFamily="2" charset="-78"/>
                  </a:rPr>
                  <a:t>پاسخ</a:t>
                </a:r>
                <a:r>
                  <a:rPr lang="fa-IR" b="1" dirty="0" smtClean="0">
                    <a:solidFill>
                      <a:srgbClr val="00B050"/>
                    </a:solidFill>
                    <a:cs typeface="2  Badr" panose="00000400000000000000" pitchFamily="2" charset="-78"/>
                  </a:rPr>
                  <a:t>: </a:t>
                </a:r>
                <a:r>
                  <a:rPr lang="fa-IR" b="1" dirty="0" smtClean="0">
                    <a:cs typeface="2  Badr" panose="00000400000000000000" pitchFamily="2" charset="-78"/>
                  </a:rPr>
                  <a:t>ابتدا عدد ۱۲۰۰ را به کمک نمودار درختی تجزیه می کنیم: </a:t>
                </a:r>
              </a:p>
              <a:p>
                <a:pPr marL="0" indent="0" algn="l">
                  <a:buNone/>
                </a:pPr>
                <a:r>
                  <a:rPr lang="en-US" b="1" dirty="0" smtClean="0">
                    <a:cs typeface="2  Badr" panose="00000400000000000000" pitchFamily="2" charset="-78"/>
                  </a:rPr>
                  <a:t>1200=</a:t>
                </a:r>
                <a14:m>
                  <m:oMath xmlns:m="http://schemas.openxmlformats.org/officeDocument/2006/math">
                    <m:sSup>
                      <m:sSupPr>
                        <m:ctrlPr>
                          <a:rPr lang="en-US" b="1" i="1" smtClean="0">
                            <a:latin typeface="Cambria Math" panose="02040503050406030204" pitchFamily="18" charset="0"/>
                            <a:cs typeface="2  Badr" panose="00000400000000000000" pitchFamily="2" charset="-78"/>
                          </a:rPr>
                        </m:ctrlPr>
                      </m:sSupPr>
                      <m:e>
                        <m:r>
                          <a:rPr lang="en-US" b="1" i="1" smtClean="0">
                            <a:latin typeface="Cambria Math" panose="02040503050406030204" pitchFamily="18" charset="0"/>
                            <a:cs typeface="2  Badr" panose="00000400000000000000" pitchFamily="2" charset="-78"/>
                          </a:rPr>
                          <m:t>𝟐</m:t>
                        </m:r>
                      </m:e>
                      <m:sup>
                        <m:r>
                          <a:rPr lang="en-US" b="1" i="1" smtClean="0">
                            <a:latin typeface="Cambria Math" panose="02040503050406030204" pitchFamily="18" charset="0"/>
                            <a:cs typeface="2  Badr" panose="00000400000000000000" pitchFamily="2" charset="-78"/>
                          </a:rPr>
                          <m:t>𝟒</m:t>
                        </m:r>
                      </m:sup>
                    </m:sSup>
                    <m:r>
                      <m:rPr>
                        <m:nor/>
                      </m:rPr>
                      <a:rPr lang="en-US" b="1" dirty="0">
                        <a:cs typeface="2  Badr" panose="00000400000000000000" pitchFamily="2" charset="-78"/>
                      </a:rPr>
                      <m:t>×</m:t>
                    </m:r>
                    <m:sSup>
                      <m:sSupPr>
                        <m:ctrlPr>
                          <a:rPr lang="en-US" b="1" i="1">
                            <a:latin typeface="Cambria Math" panose="02040503050406030204" pitchFamily="18" charset="0"/>
                            <a:cs typeface="2  Badr" panose="00000400000000000000" pitchFamily="2" charset="-78"/>
                          </a:rPr>
                        </m:ctrlPr>
                      </m:sSupPr>
                      <m:e>
                        <m:r>
                          <a:rPr lang="en-US" b="1" i="1" smtClean="0">
                            <a:latin typeface="Cambria Math" panose="02040503050406030204" pitchFamily="18" charset="0"/>
                            <a:cs typeface="2  Badr" panose="00000400000000000000" pitchFamily="2" charset="-78"/>
                          </a:rPr>
                          <m:t>𝟑</m:t>
                        </m:r>
                      </m:e>
                      <m:sup>
                        <m:r>
                          <a:rPr lang="en-US" b="1" i="1" smtClean="0">
                            <a:latin typeface="Cambria Math" panose="02040503050406030204" pitchFamily="18" charset="0"/>
                            <a:cs typeface="2  Badr" panose="00000400000000000000" pitchFamily="2" charset="-78"/>
                          </a:rPr>
                          <m:t>𝟏</m:t>
                        </m:r>
                      </m:sup>
                    </m:sSup>
                    <m:r>
                      <m:rPr>
                        <m:nor/>
                      </m:rPr>
                      <a:rPr lang="en-US" b="1" dirty="0">
                        <a:cs typeface="2  Badr" panose="00000400000000000000" pitchFamily="2" charset="-78"/>
                      </a:rPr>
                      <m:t>×</m:t>
                    </m:r>
                    <m:sSup>
                      <m:sSupPr>
                        <m:ctrlPr>
                          <a:rPr lang="en-US" b="1" i="1">
                            <a:latin typeface="Cambria Math" panose="02040503050406030204" pitchFamily="18" charset="0"/>
                            <a:cs typeface="2  Badr" panose="00000400000000000000" pitchFamily="2" charset="-78"/>
                          </a:rPr>
                        </m:ctrlPr>
                      </m:sSupPr>
                      <m:e>
                        <m:r>
                          <a:rPr lang="en-US" b="1" i="1" smtClean="0">
                            <a:latin typeface="Cambria Math" panose="02040503050406030204" pitchFamily="18" charset="0"/>
                            <a:cs typeface="2  Badr" panose="00000400000000000000" pitchFamily="2" charset="-78"/>
                          </a:rPr>
                          <m:t>𝟓</m:t>
                        </m:r>
                      </m:e>
                      <m:sup>
                        <m:r>
                          <a:rPr lang="en-US" b="1" i="1" smtClean="0">
                            <a:latin typeface="Cambria Math" panose="02040503050406030204" pitchFamily="18" charset="0"/>
                            <a:cs typeface="2  Badr" panose="00000400000000000000" pitchFamily="2" charset="-78"/>
                          </a:rPr>
                          <m:t>𝟐</m:t>
                        </m:r>
                      </m:sup>
                    </m:sSup>
                  </m:oMath>
                </a14:m>
                <a:endParaRPr lang="fa-IR" b="1" dirty="0" smtClean="0">
                  <a:cs typeface="2  Badr" panose="00000400000000000000" pitchFamily="2" charset="-78"/>
                </a:endParaRPr>
              </a:p>
              <a:p>
                <a:pPr marL="0" indent="0">
                  <a:buNone/>
                </a:pPr>
                <a:r>
                  <a:rPr lang="fa-IR" b="1" dirty="0" smtClean="0">
                    <a:cs typeface="2  Badr" panose="00000400000000000000" pitchFamily="2" charset="-78"/>
                  </a:rPr>
                  <a:t>برای مشخص کردن تعداد شمارنده های یک عدد باید به توان های </a:t>
                </a:r>
              </a:p>
              <a:p>
                <a:pPr marL="0" indent="0">
                  <a:buNone/>
                </a:pPr>
                <a:r>
                  <a:rPr lang="fa-IR" b="1" dirty="0" smtClean="0">
                    <a:cs typeface="2  Badr" panose="00000400000000000000" pitchFamily="2" charset="-78"/>
                  </a:rPr>
                  <a:t>عوامل اول این عدد یعنی ۲ و ۳ و ۵ </a:t>
                </a:r>
                <a:r>
                  <a:rPr lang="fa-IR" b="1" dirty="0">
                    <a:cs typeface="2  Badr" panose="00000400000000000000" pitchFamily="2" charset="-78"/>
                  </a:rPr>
                  <a:t>دقت </a:t>
                </a:r>
                <a:r>
                  <a:rPr lang="fa-IR" b="1" dirty="0" smtClean="0">
                    <a:cs typeface="2  Badr" panose="00000400000000000000" pitchFamily="2" charset="-78"/>
                  </a:rPr>
                  <a:t>کرد. </a:t>
                </a:r>
              </a:p>
              <a:p>
                <a:pPr marL="0" indent="0">
                  <a:buNone/>
                </a:pPr>
                <a:r>
                  <a:rPr lang="fa-IR" b="1" dirty="0" smtClean="0">
                    <a:cs typeface="2  Badr" panose="00000400000000000000" pitchFamily="2" charset="-78"/>
                  </a:rPr>
                  <a:t>عامل ۲ یا وجود ندارد یا ۱ بار یا ۲ بار یا ۳ بار یا ۴ بار وجود دارد. </a:t>
                </a:r>
              </a:p>
              <a:p>
                <a:pPr marL="0" indent="0">
                  <a:buNone/>
                </a:pPr>
                <a:r>
                  <a:rPr lang="fa-IR" b="1" dirty="0" smtClean="0">
                    <a:cs typeface="2  Badr" panose="00000400000000000000" pitchFamily="2" charset="-78"/>
                  </a:rPr>
                  <a:t>عامل ۳ یا وجود ندارد یا یک بار وجود دارد. </a:t>
                </a:r>
              </a:p>
              <a:p>
                <a:pPr marL="0" indent="0">
                  <a:buNone/>
                </a:pPr>
                <a:r>
                  <a:rPr lang="fa-IR" b="1" dirty="0" smtClean="0">
                    <a:cs typeface="2  Badr" panose="00000400000000000000" pitchFamily="2" charset="-78"/>
                  </a:rPr>
                  <a:t>عامل ۵ یا وجود ندارد یا ۱ بار یا ۲ بار وجود دارد. </a:t>
                </a:r>
              </a:p>
              <a:p>
                <a:pPr marL="0" indent="0">
                  <a:buNone/>
                </a:pPr>
                <a:r>
                  <a:rPr lang="fa-IR" b="1" dirty="0" smtClean="0">
                    <a:cs typeface="2  Badr" panose="00000400000000000000" pitchFamily="2" charset="-78"/>
                  </a:rPr>
                  <a:t>پس عامل ۲ پنج حالت، عامل ۳ دو حالت و عامل ۵ سه حالت وجود دارد بنا بر اصل ضرب داریم: </a:t>
                </a:r>
              </a:p>
              <a:p>
                <a:pPr marL="0" indent="0" algn="l">
                  <a:buNone/>
                </a:pPr>
                <a:r>
                  <a:rPr lang="en-US" b="1" dirty="0" smtClean="0">
                    <a:cs typeface="2  Badr" panose="00000400000000000000" pitchFamily="2" charset="-78"/>
                  </a:rPr>
                  <a:t>5×2×3=30 </a:t>
                </a:r>
                <a:endParaRPr lang="fa-IR" b="1" dirty="0" smtClean="0">
                  <a:cs typeface="2  Badr" panose="00000400000000000000" pitchFamily="2" charset="-78"/>
                </a:endParaRPr>
              </a:p>
              <a:p>
                <a:pPr marL="0" indent="0">
                  <a:buNone/>
                </a:pPr>
                <a:r>
                  <a:rPr lang="fa-IR" b="1" dirty="0" smtClean="0">
                    <a:cs typeface="2  Badr" panose="00000400000000000000" pitchFamily="2" charset="-78"/>
                  </a:rPr>
                  <a:t>پس عدد ۱۲۰۰ دارای ۳۰ مقسوم علیه دارد. </a:t>
                </a:r>
              </a:p>
              <a:p>
                <a:pPr marL="0" indent="0">
                  <a:buNone/>
                </a:pPr>
                <a:endParaRPr lang="fa-IR" b="1" dirty="0">
                  <a:cs typeface="2  Badr" panose="00000400000000000000" pitchFamily="2" charset="-78"/>
                </a:endParaRPr>
              </a:p>
              <a:p>
                <a:pPr marL="0" indent="0">
                  <a:buNone/>
                </a:pPr>
                <a:endParaRPr lang="fa-IR" b="1" dirty="0" smtClean="0">
                  <a:cs typeface="2  Badr" panose="00000400000000000000" pitchFamily="2" charset="-78"/>
                </a:endParaRPr>
              </a:p>
              <a:p>
                <a:pPr marL="0" indent="0">
                  <a:buNone/>
                </a:pPr>
                <a:endParaRPr lang="fa-IR" b="1" dirty="0">
                  <a:cs typeface="2  Badr" panose="00000400000000000000" pitchFamily="2" charset="-78"/>
                </a:endParaRPr>
              </a:p>
              <a:p>
                <a:pPr marL="0" indent="0">
                  <a:buNone/>
                </a:pPr>
                <a:endParaRPr lang="fa-IR" b="1" dirty="0">
                  <a:cs typeface="2  Badr" panose="00000400000000000000" pitchFamily="2" charset="-78"/>
                </a:endParaRPr>
              </a:p>
            </p:txBody>
          </p:sp>
        </mc:Choice>
        <mc:Fallback>
          <p:sp>
            <p:nvSpPr>
              <p:cNvPr id="8" name="Content Placeholder 7"/>
              <p:cNvSpPr>
                <a:spLocks noGrp="1" noRot="1" noChangeAspect="1" noMove="1" noResize="1" noEditPoints="1" noAdjustHandles="1" noChangeArrowheads="1" noChangeShapeType="1" noTextEdit="1"/>
              </p:cNvSpPr>
              <p:nvPr>
                <p:ph idx="1"/>
              </p:nvPr>
            </p:nvSpPr>
            <p:spPr>
              <a:xfrm>
                <a:off x="0" y="121053"/>
                <a:ext cx="12062138" cy="7259299"/>
              </a:xfrm>
              <a:blipFill rotWithShape="0">
                <a:blip r:embed="rId2"/>
                <a:stretch>
                  <a:fillRect l="-960" t="-1343" r="-960"/>
                </a:stretch>
              </a:blipFill>
            </p:spPr>
            <p:txBody>
              <a:bodyPr/>
              <a:lstStyle/>
              <a:p>
                <a:r>
                  <a:rPr lang="fa-IR">
                    <a:noFill/>
                  </a:rPr>
                  <a:t> </a:t>
                </a:r>
              </a:p>
            </p:txBody>
          </p:sp>
        </mc:Fallback>
      </mc:AlternateContent>
    </p:spTree>
    <p:extLst>
      <p:ext uri="{BB962C8B-B14F-4D97-AF65-F5344CB8AC3E}">
        <p14:creationId xmlns:p14="http://schemas.microsoft.com/office/powerpoint/2010/main" val="2313456129"/>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7577"/>
            <a:ext cx="12062138" cy="1566613"/>
          </a:xfrm>
        </p:spPr>
        <p:txBody>
          <a:bodyPr>
            <a:normAutofit/>
          </a:bodyPr>
          <a:lstStyle/>
          <a:p>
            <a:endParaRPr lang="fa-IR" sz="3600" b="1" dirty="0">
              <a:cs typeface="2  Baran" panose="00000400000000000000" pitchFamily="2" charset="-78"/>
            </a:endParaRPr>
          </a:p>
        </p:txBody>
      </p:sp>
      <p:sp>
        <p:nvSpPr>
          <p:cNvPr id="4" name="Slide Number Placeholder 3"/>
          <p:cNvSpPr>
            <a:spLocks noGrp="1"/>
          </p:cNvSpPr>
          <p:nvPr>
            <p:ph type="sldNum" sz="quarter" idx="12"/>
          </p:nvPr>
        </p:nvSpPr>
        <p:spPr/>
        <p:txBody>
          <a:bodyPr/>
          <a:lstStyle/>
          <a:p>
            <a:fld id="{C56D3439-AB24-45D9-BC31-4C4A48132097}" type="slidenum">
              <a:rPr lang="fa-IR" smtClean="0"/>
              <a:t>18</a:t>
            </a:fld>
            <a:endParaRPr lang="fa-IR"/>
          </a:p>
        </p:txBody>
      </p:sp>
      <p:sp>
        <p:nvSpPr>
          <p:cNvPr id="8" name="Content Placeholder 7"/>
          <p:cNvSpPr>
            <a:spLocks noGrp="1"/>
          </p:cNvSpPr>
          <p:nvPr>
            <p:ph idx="1"/>
          </p:nvPr>
        </p:nvSpPr>
        <p:spPr>
          <a:xfrm>
            <a:off x="0" y="257577"/>
            <a:ext cx="12062138" cy="6600423"/>
          </a:xfrm>
        </p:spPr>
        <p:txBody>
          <a:bodyPr/>
          <a:lstStyle/>
          <a:p>
            <a:pPr marL="0" indent="0">
              <a:buNone/>
            </a:pPr>
            <a:r>
              <a:rPr lang="fa-IR" dirty="0" smtClean="0">
                <a:solidFill>
                  <a:srgbClr val="FF0000"/>
                </a:solidFill>
                <a:cs typeface="2  Badr" panose="00000400000000000000" pitchFamily="2" charset="-78"/>
              </a:rPr>
              <a:t>پرسش: </a:t>
            </a:r>
            <a:r>
              <a:rPr lang="fa-IR" dirty="0" smtClean="0">
                <a:cs typeface="2  Badr" panose="00000400000000000000" pitchFamily="2" charset="-78"/>
              </a:rPr>
              <a:t>با </a:t>
            </a:r>
            <a:r>
              <a:rPr lang="fa-IR" dirty="0">
                <a:cs typeface="2  Badr" panose="00000400000000000000" pitchFamily="2" charset="-78"/>
              </a:rPr>
              <a:t>ارقام 2 و 3 و 5 و 7 و بدون تکرار ارقام:</a:t>
            </a:r>
          </a:p>
          <a:p>
            <a:pPr marL="0" indent="0">
              <a:buNone/>
            </a:pPr>
            <a:r>
              <a:rPr lang="fa-IR" dirty="0">
                <a:cs typeface="2  Badr" panose="00000400000000000000" pitchFamily="2" charset="-78"/>
              </a:rPr>
              <a:t>الف) چند عدد سه رقمی می توان نوشت؟ </a:t>
            </a:r>
          </a:p>
          <a:p>
            <a:pPr marL="0" indent="0">
              <a:buNone/>
            </a:pPr>
            <a:r>
              <a:rPr lang="fa-IR" dirty="0">
                <a:cs typeface="2  Badr" panose="00000400000000000000" pitchFamily="2" charset="-78"/>
              </a:rPr>
              <a:t>ب) چند عدد سه رقمی فرد می توان </a:t>
            </a:r>
            <a:r>
              <a:rPr lang="fa-IR" dirty="0" smtClean="0">
                <a:cs typeface="2  Badr" panose="00000400000000000000" pitchFamily="2" charset="-78"/>
              </a:rPr>
              <a:t>نوشت؟     </a:t>
            </a:r>
            <a:r>
              <a:rPr lang="fa-IR" dirty="0" smtClean="0">
                <a:cs typeface="2  Badr" panose="00000400000000000000" pitchFamily="2" charset="-78"/>
              </a:rPr>
              <a:t>  </a:t>
            </a:r>
            <a:r>
              <a:rPr lang="fa-IR" sz="3200" dirty="0" smtClean="0">
                <a:cs typeface="2  Badr" panose="00000400000000000000" pitchFamily="2" charset="-78"/>
              </a:rPr>
              <a:t>پ) چند عدد سه رقمی بزرگتر از 500 می توان نوشت؟ </a:t>
            </a:r>
          </a:p>
          <a:p>
            <a:pPr marL="0" indent="0">
              <a:buNone/>
            </a:pPr>
            <a:endParaRPr lang="fa-IR" dirty="0">
              <a:cs typeface="2  Badr" panose="00000400000000000000" pitchFamily="2" charset="-78"/>
            </a:endParaRPr>
          </a:p>
          <a:p>
            <a:pPr marL="0" indent="0">
              <a:buNone/>
            </a:pPr>
            <a:endParaRPr lang="fa-IR" dirty="0" smtClean="0">
              <a:cs typeface="2  Badr" panose="00000400000000000000" pitchFamily="2" charset="-78"/>
            </a:endParaRPr>
          </a:p>
          <a:p>
            <a:pPr marL="0" indent="0">
              <a:buNone/>
            </a:pPr>
            <a:endParaRPr lang="fa-IR" dirty="0">
              <a:cs typeface="2  Badr" panose="00000400000000000000" pitchFamily="2" charset="-78"/>
            </a:endParaRPr>
          </a:p>
          <a:p>
            <a:pPr marL="0" indent="0">
              <a:buNone/>
            </a:pPr>
            <a:endParaRPr lang="fa-IR" dirty="0" smtClean="0">
              <a:cs typeface="2  Badr" panose="00000400000000000000" pitchFamily="2" charset="-78"/>
            </a:endParaRPr>
          </a:p>
          <a:p>
            <a:pPr marL="0" indent="0">
              <a:buNone/>
            </a:pPr>
            <a:endParaRPr lang="fa-IR" dirty="0">
              <a:cs typeface="2  Badr" panose="00000400000000000000" pitchFamily="2" charset="-78"/>
            </a:endParaRPr>
          </a:p>
          <a:p>
            <a:pPr marL="0" indent="0">
              <a:buNone/>
            </a:pPr>
            <a:endParaRPr lang="fa-IR" dirty="0">
              <a:cs typeface="2  Badr" panose="00000400000000000000" pitchFamily="2" charset="-78"/>
            </a:endParaRPr>
          </a:p>
        </p:txBody>
      </p:sp>
      <mc:AlternateContent xmlns:mc="http://schemas.openxmlformats.org/markup-compatibility/2006">
        <mc:Choice xmlns:a14="http://schemas.microsoft.com/office/drawing/2010/main" Requires="a14">
          <p:sp>
            <p:nvSpPr>
              <p:cNvPr id="5" name="TextBox 4"/>
              <p:cNvSpPr txBox="1"/>
              <p:nvPr/>
            </p:nvSpPr>
            <p:spPr>
              <a:xfrm>
                <a:off x="0" y="1819580"/>
                <a:ext cx="12062138" cy="5632311"/>
              </a:xfrm>
              <a:prstGeom prst="rect">
                <a:avLst/>
              </a:prstGeom>
              <a:noFill/>
            </p:spPr>
            <p:txBody>
              <a:bodyPr wrap="square" rtlCol="1">
                <a:spAutoFit/>
              </a:bodyPr>
              <a:lstStyle/>
              <a:p>
                <a:endParaRPr lang="fa-IR" sz="2400" b="1" dirty="0" smtClean="0">
                  <a:solidFill>
                    <a:srgbClr val="00B050"/>
                  </a:solidFill>
                  <a:cs typeface="2  Badr" panose="00000400000000000000" pitchFamily="2" charset="-78"/>
                </a:endParaRPr>
              </a:p>
              <a:p>
                <a:r>
                  <a:rPr lang="fa-IR" sz="2400" b="1" dirty="0" smtClean="0">
                    <a:solidFill>
                      <a:srgbClr val="00B050"/>
                    </a:solidFill>
                    <a:cs typeface="2  Badr" panose="00000400000000000000" pitchFamily="2" charset="-78"/>
                  </a:rPr>
                  <a:t>پاسخ</a:t>
                </a:r>
                <a:r>
                  <a:rPr lang="fa-IR" sz="2400" b="1" dirty="0" smtClean="0">
                    <a:solidFill>
                      <a:srgbClr val="00B050"/>
                    </a:solidFill>
                    <a:cs typeface="2  Badr" panose="00000400000000000000" pitchFamily="2" charset="-78"/>
                  </a:rPr>
                  <a:t>: </a:t>
                </a:r>
                <a:endParaRPr lang="fa-IR" sz="2400" b="1" dirty="0" smtClean="0">
                  <a:solidFill>
                    <a:srgbClr val="00B050"/>
                  </a:solidFill>
                  <a:cs typeface="2  Badr" panose="00000400000000000000" pitchFamily="2" charset="-78"/>
                </a:endParaRPr>
              </a:p>
              <a:p>
                <a:r>
                  <a:rPr lang="fa-IR" sz="2400" b="1" dirty="0" smtClean="0">
                    <a:cs typeface="2  Badr" panose="00000400000000000000" pitchFamily="2" charset="-78"/>
                  </a:rPr>
                  <a:t>الف) </a:t>
                </a:r>
                <a:r>
                  <a:rPr lang="fa-IR" sz="2400" b="1" dirty="0" smtClean="0">
                    <a:cs typeface="2  Badr" panose="00000400000000000000" pitchFamily="2" charset="-78"/>
                  </a:rPr>
                  <a:t>هر عدد سه رقمی دارای سه رقم یکان- دهگان و صدگان است. برای صدگان 4 حالت وجود دارد. بر ای دهگان 3 حالت زیرا بدون تکرار ارقام است، پس یک حالت کم می شود. برای یکان نیز 2 حالت وجود دارد. بنا بر اصل ضرب داریم: </a:t>
                </a:r>
              </a:p>
              <a:p>
                <a:pPr algn="l"/>
                <a:r>
                  <a:rPr lang="en-US" sz="2400" b="1" dirty="0" smtClean="0">
                    <a:cs typeface="2  Badr" panose="00000400000000000000" pitchFamily="2" charset="-78"/>
                  </a:rPr>
                  <a:t>4</a:t>
                </a:r>
                <a14:m>
                  <m:oMath xmlns:m="http://schemas.openxmlformats.org/officeDocument/2006/math">
                    <m:r>
                      <m:rPr>
                        <m:nor/>
                      </m:rPr>
                      <a:rPr lang="en-US" sz="2400" b="1" dirty="0">
                        <a:cs typeface="2  Badr" panose="00000400000000000000" pitchFamily="2" charset="-78"/>
                      </a:rPr>
                      <m:t>×</m:t>
                    </m:r>
                    <m:r>
                      <m:rPr>
                        <m:nor/>
                      </m:rPr>
                      <a:rPr lang="en-US" sz="2400" b="1" i="0" dirty="0" smtClean="0">
                        <a:cs typeface="2  Badr" panose="00000400000000000000" pitchFamily="2" charset="-78"/>
                      </a:rPr>
                      <m:t> </m:t>
                    </m:r>
                    <m:r>
                      <m:rPr>
                        <m:nor/>
                      </m:rPr>
                      <a:rPr lang="en-US" sz="2400" b="1" i="0" dirty="0" smtClean="0">
                        <a:cs typeface="2  Badr" panose="00000400000000000000" pitchFamily="2" charset="-78"/>
                      </a:rPr>
                      <m:t>3</m:t>
                    </m:r>
                    <m:r>
                      <a:rPr lang="en-US" sz="2400" b="1" i="1" dirty="0" smtClean="0">
                        <a:latin typeface="Cambria Math" panose="02040503050406030204" pitchFamily="18" charset="0"/>
                      </a:rPr>
                      <m:t>×</m:t>
                    </m:r>
                    <m:r>
                      <a:rPr lang="en-US" sz="2400" b="1" i="1" dirty="0" smtClean="0">
                        <a:latin typeface="Cambria Math" panose="02040503050406030204" pitchFamily="18" charset="0"/>
                      </a:rPr>
                      <m:t>𝟐</m:t>
                    </m:r>
                    <m:r>
                      <a:rPr lang="en-US" sz="2400" b="1" i="1" dirty="0" smtClean="0">
                        <a:latin typeface="Cambria Math" panose="02040503050406030204" pitchFamily="18" charset="0"/>
                      </a:rPr>
                      <m:t>=</m:t>
                    </m:r>
                    <m:r>
                      <a:rPr lang="en-US" sz="2400" b="1" i="1" dirty="0" smtClean="0">
                        <a:latin typeface="Cambria Math" panose="02040503050406030204" pitchFamily="18" charset="0"/>
                      </a:rPr>
                      <m:t>𝟐𝟒</m:t>
                    </m:r>
                  </m:oMath>
                </a14:m>
                <a:endParaRPr lang="fa-IR" sz="2400" b="1" dirty="0" smtClean="0">
                  <a:cs typeface="2  Badr" panose="00000400000000000000" pitchFamily="2" charset="-78"/>
                </a:endParaRPr>
              </a:p>
              <a:p>
                <a:r>
                  <a:rPr lang="fa-IR" sz="2400" b="1" dirty="0" smtClean="0">
                    <a:cs typeface="2  Badr" panose="00000400000000000000" pitchFamily="2" charset="-78"/>
                  </a:rPr>
                  <a:t>ب) برای اینکه عدد سه رقمی فرد باشد باید رقم یکان آن عددی فرد باشد در این قسمت سوال محدودیت دارد یعنی ابتدا باید محدودیت را پر کنیم یعنی باید ابتدا یکان را پر کنیم برای مکان یکان 3 حالت وجود دارد (3 و 5 و 7) به هر حال یکی از این اعداد را در مکان یکان قرا می دهیم. سراغ صدگان می رویم چون مساله بدون تکرار است (یک حالت برای مرحله بعد کم می شود.) پس 3 حالت وجود دارد و برای دهگان نیز 2 حالت وجود دارد. بنا بر اصل ضرب داریم: </a:t>
                </a:r>
              </a:p>
              <a:p>
                <a:pPr algn="l"/>
                <a:r>
                  <a:rPr lang="en-US" sz="2400" b="1" dirty="0" smtClean="0">
                    <a:cs typeface="2  Badr" panose="00000400000000000000" pitchFamily="2" charset="-78"/>
                  </a:rPr>
                  <a:t>3</a:t>
                </a:r>
                <a14:m>
                  <m:oMath xmlns:m="http://schemas.openxmlformats.org/officeDocument/2006/math">
                    <m:r>
                      <m:rPr>
                        <m:nor/>
                      </m:rPr>
                      <a:rPr lang="en-US" sz="2400" b="1" dirty="0">
                        <a:cs typeface="2  Badr" panose="00000400000000000000" pitchFamily="2" charset="-78"/>
                      </a:rPr>
                      <m:t>× </m:t>
                    </m:r>
                    <m:r>
                      <m:rPr>
                        <m:nor/>
                      </m:rPr>
                      <a:rPr lang="en-US" sz="2400" b="1" i="0" dirty="0" smtClean="0">
                        <a:cs typeface="2  Badr" panose="00000400000000000000" pitchFamily="2" charset="-78"/>
                      </a:rPr>
                      <m:t>2</m:t>
                    </m:r>
                    <m:r>
                      <a:rPr lang="en-US" sz="2400" b="1" i="1" dirty="0">
                        <a:latin typeface="Cambria Math" panose="02040503050406030204" pitchFamily="18" charset="0"/>
                      </a:rPr>
                      <m:t>×</m:t>
                    </m:r>
                    <m:r>
                      <a:rPr lang="en-US" sz="2400" b="1" i="1" dirty="0" smtClean="0">
                        <a:latin typeface="Cambria Math" panose="02040503050406030204" pitchFamily="18" charset="0"/>
                      </a:rPr>
                      <m:t>𝟑</m:t>
                    </m:r>
                    <m:r>
                      <a:rPr lang="en-US" sz="2400" b="1" i="1" dirty="0">
                        <a:latin typeface="Cambria Math" panose="02040503050406030204" pitchFamily="18" charset="0"/>
                      </a:rPr>
                      <m:t>=</m:t>
                    </m:r>
                    <m:r>
                      <a:rPr lang="en-US" sz="2400" b="1" i="1" dirty="0" smtClean="0">
                        <a:latin typeface="Cambria Math" panose="02040503050406030204" pitchFamily="18" charset="0"/>
                      </a:rPr>
                      <m:t>𝟏𝟖</m:t>
                    </m:r>
                    <m:r>
                      <a:rPr lang="en-US" sz="2400" b="1" i="1" dirty="0">
                        <a:latin typeface="Cambria Math" panose="02040503050406030204" pitchFamily="18" charset="0"/>
                      </a:rPr>
                      <m:t>   </m:t>
                    </m:r>
                  </m:oMath>
                </a14:m>
                <a:endParaRPr lang="en-US" sz="2400" b="1" dirty="0" smtClean="0">
                  <a:cs typeface="2  Badr" panose="00000400000000000000" pitchFamily="2" charset="-78"/>
                </a:endParaRPr>
              </a:p>
              <a:p>
                <a:r>
                  <a:rPr lang="fa-IR" sz="2400" b="1" dirty="0" smtClean="0">
                    <a:cs typeface="2  Badr" panose="00000400000000000000" pitchFamily="2" charset="-78"/>
                  </a:rPr>
                  <a:t>پ) </a:t>
                </a:r>
                <a:r>
                  <a:rPr lang="fa-IR" sz="2400" b="1" dirty="0" smtClean="0">
                    <a:cs typeface="2  Badr" panose="00000400000000000000" pitchFamily="2" charset="-78"/>
                  </a:rPr>
                  <a:t>برای اینکه عدد سه رقمی بزرگتر از 500 باشد باید رقم صدگان آن 5 یا 7 باشد پس دو حالت وجود دارد. یکی را در مکان صدگان قرار می دهیم پس برای دهگان 3 حالت وجود دارد و برای یکان نیز 2 حالت وجود دارد. بنا بر اصل ضرب داریم: </a:t>
                </a:r>
              </a:p>
              <a:p>
                <a:pPr algn="l"/>
                <a:r>
                  <a:rPr lang="en-US" sz="2400" b="1" dirty="0" smtClean="0">
                    <a:cs typeface="2  Badr" panose="00000400000000000000" pitchFamily="2" charset="-78"/>
                  </a:rPr>
                  <a:t>2</a:t>
                </a:r>
                <a14:m>
                  <m:oMath xmlns:m="http://schemas.openxmlformats.org/officeDocument/2006/math">
                    <m:r>
                      <m:rPr>
                        <m:nor/>
                      </m:rPr>
                      <a:rPr lang="en-US" sz="2400" b="1" dirty="0">
                        <a:cs typeface="2  Badr" panose="00000400000000000000" pitchFamily="2" charset="-78"/>
                      </a:rPr>
                      <m:t>×</m:t>
                    </m:r>
                    <m:r>
                      <m:rPr>
                        <m:nor/>
                      </m:rPr>
                      <a:rPr lang="en-US" sz="2400" b="1" dirty="0">
                        <a:cs typeface="2  Badr" panose="00000400000000000000" pitchFamily="2" charset="-78"/>
                      </a:rPr>
                      <m:t> </m:t>
                    </m:r>
                    <m:r>
                      <m:rPr>
                        <m:nor/>
                      </m:rPr>
                      <a:rPr lang="en-US" sz="2400" b="1" dirty="0">
                        <a:cs typeface="2  Badr" panose="00000400000000000000" pitchFamily="2" charset="-78"/>
                      </a:rPr>
                      <m:t>3</m:t>
                    </m:r>
                    <m:r>
                      <a:rPr lang="en-US" sz="2400" b="1" i="1" dirty="0">
                        <a:latin typeface="Cambria Math" panose="02040503050406030204" pitchFamily="18" charset="0"/>
                      </a:rPr>
                      <m:t>×</m:t>
                    </m:r>
                    <m:r>
                      <a:rPr lang="en-US" sz="2400" b="1" i="1" dirty="0">
                        <a:latin typeface="Cambria Math" panose="02040503050406030204" pitchFamily="18" charset="0"/>
                      </a:rPr>
                      <m:t>𝟐</m:t>
                    </m:r>
                    <m:r>
                      <a:rPr lang="en-US" sz="2400" b="1" i="1" dirty="0">
                        <a:latin typeface="Cambria Math" panose="02040503050406030204" pitchFamily="18" charset="0"/>
                      </a:rPr>
                      <m:t>=</m:t>
                    </m:r>
                    <m:r>
                      <a:rPr lang="en-US" sz="2400" b="1" i="1" dirty="0" smtClean="0">
                        <a:latin typeface="Cambria Math" panose="02040503050406030204" pitchFamily="18" charset="0"/>
                      </a:rPr>
                      <m:t>𝟏𝟐</m:t>
                    </m:r>
                  </m:oMath>
                </a14:m>
                <a:endParaRPr lang="fa-IR" sz="2400" b="1" dirty="0" smtClean="0">
                  <a:cs typeface="2  Badr" panose="00000400000000000000" pitchFamily="2" charset="-78"/>
                </a:endParaRPr>
              </a:p>
              <a:p>
                <a:pPr algn="l"/>
                <a:endParaRPr lang="fa-IR" sz="2400" b="1" dirty="0" smtClean="0">
                  <a:cs typeface="2  Badr" panose="00000400000000000000" pitchFamily="2" charset="-78"/>
                </a:endParaRPr>
              </a:p>
              <a:p>
                <a:pPr algn="l"/>
                <a:endParaRPr lang="fa-IR" sz="2400" b="1" dirty="0">
                  <a:cs typeface="2  Badr" panose="00000400000000000000" pitchFamily="2" charset="-78"/>
                </a:endParaRPr>
              </a:p>
            </p:txBody>
          </p:sp>
        </mc:Choice>
        <mc:Fallback>
          <p:sp>
            <p:nvSpPr>
              <p:cNvPr id="5" name="TextBox 4"/>
              <p:cNvSpPr txBox="1">
                <a:spLocks noRot="1" noChangeAspect="1" noMove="1" noResize="1" noEditPoints="1" noAdjustHandles="1" noChangeArrowheads="1" noChangeShapeType="1" noTextEdit="1"/>
              </p:cNvSpPr>
              <p:nvPr/>
            </p:nvSpPr>
            <p:spPr>
              <a:xfrm>
                <a:off x="0" y="1819580"/>
                <a:ext cx="12062138" cy="5632311"/>
              </a:xfrm>
              <a:prstGeom prst="rect">
                <a:avLst/>
              </a:prstGeom>
              <a:blipFill rotWithShape="0">
                <a:blip r:embed="rId2"/>
                <a:stretch>
                  <a:fillRect l="-808" r="-758"/>
                </a:stretch>
              </a:blipFill>
            </p:spPr>
            <p:txBody>
              <a:bodyPr/>
              <a:lstStyle/>
              <a:p>
                <a:r>
                  <a:rPr lang="fa-IR">
                    <a:noFill/>
                  </a:rPr>
                  <a:t> </a:t>
                </a:r>
              </a:p>
            </p:txBody>
          </p:sp>
        </mc:Fallback>
      </mc:AlternateContent>
    </p:spTree>
    <p:extLst>
      <p:ext uri="{BB962C8B-B14F-4D97-AF65-F5344CB8AC3E}">
        <p14:creationId xmlns:p14="http://schemas.microsoft.com/office/powerpoint/2010/main" val="259016526"/>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mph" presetSubtype="0" fill="hold" grpId="0" nodeType="clickEffect">
                                  <p:stCondLst>
                                    <p:cond delay="0"/>
                                  </p:stCondLst>
                                  <p:childTnLst>
                                    <p:animClr clrSpc="hsl" dir="cw">
                                      <p:cBhvr override="childStyle">
                                        <p:cTn id="6" dur="500" fill="hold"/>
                                        <p:tgtEl>
                                          <p:spTgt spid="8">
                                            <p:txEl>
                                              <p:pRg st="0" end="0"/>
                                            </p:txEl>
                                          </p:spTgt>
                                        </p:tgtEl>
                                        <p:attrNameLst>
                                          <p:attrName>style.color</p:attrName>
                                        </p:attrNameLst>
                                      </p:cBhvr>
                                      <p:by>
                                        <p:hsl h="0" s="-70588" l="0"/>
                                      </p:by>
                                    </p:animClr>
                                    <p:animClr clrSpc="hsl" dir="cw">
                                      <p:cBhvr>
                                        <p:cTn id="7" dur="500" fill="hold"/>
                                        <p:tgtEl>
                                          <p:spTgt spid="8">
                                            <p:txEl>
                                              <p:pRg st="0" end="0"/>
                                            </p:txEl>
                                          </p:spTgt>
                                        </p:tgtEl>
                                        <p:attrNameLst>
                                          <p:attrName>fillcolor</p:attrName>
                                        </p:attrNameLst>
                                      </p:cBhvr>
                                      <p:by>
                                        <p:hsl h="0" s="-70588" l="0"/>
                                      </p:by>
                                    </p:animClr>
                                    <p:animClr clrSpc="hsl" dir="cw">
                                      <p:cBhvr>
                                        <p:cTn id="8" dur="500" fill="hold"/>
                                        <p:tgtEl>
                                          <p:spTgt spid="8">
                                            <p:txEl>
                                              <p:pRg st="0" end="0"/>
                                            </p:txEl>
                                          </p:spTgt>
                                        </p:tgtEl>
                                        <p:attrNameLst>
                                          <p:attrName>stroke.color</p:attrName>
                                        </p:attrNameLst>
                                      </p:cBhvr>
                                      <p:by>
                                        <p:hsl h="0" s="-70588" l="0"/>
                                      </p:by>
                                    </p:animClr>
                                    <p:set>
                                      <p:cBhvr>
                                        <p:cTn id="9" dur="500" fill="hold"/>
                                        <p:tgtEl>
                                          <p:spTgt spid="8">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5" presetClass="emph" presetSubtype="0" fill="hold" grpId="0" nodeType="clickEffect">
                                  <p:stCondLst>
                                    <p:cond delay="0"/>
                                  </p:stCondLst>
                                  <p:childTnLst>
                                    <p:animClr clrSpc="hsl" dir="cw">
                                      <p:cBhvr override="childStyle">
                                        <p:cTn id="13" dur="500" fill="hold"/>
                                        <p:tgtEl>
                                          <p:spTgt spid="8">
                                            <p:txEl>
                                              <p:pRg st="1" end="1"/>
                                            </p:txEl>
                                          </p:spTgt>
                                        </p:tgtEl>
                                        <p:attrNameLst>
                                          <p:attrName>style.color</p:attrName>
                                        </p:attrNameLst>
                                      </p:cBhvr>
                                      <p:by>
                                        <p:hsl h="0" s="-70588" l="0"/>
                                      </p:by>
                                    </p:animClr>
                                    <p:animClr clrSpc="hsl" dir="cw">
                                      <p:cBhvr>
                                        <p:cTn id="14" dur="500" fill="hold"/>
                                        <p:tgtEl>
                                          <p:spTgt spid="8">
                                            <p:txEl>
                                              <p:pRg st="1" end="1"/>
                                            </p:txEl>
                                          </p:spTgt>
                                        </p:tgtEl>
                                        <p:attrNameLst>
                                          <p:attrName>fillcolor</p:attrName>
                                        </p:attrNameLst>
                                      </p:cBhvr>
                                      <p:by>
                                        <p:hsl h="0" s="-70588" l="0"/>
                                      </p:by>
                                    </p:animClr>
                                    <p:animClr clrSpc="hsl" dir="cw">
                                      <p:cBhvr>
                                        <p:cTn id="15" dur="500" fill="hold"/>
                                        <p:tgtEl>
                                          <p:spTgt spid="8">
                                            <p:txEl>
                                              <p:pRg st="1" end="1"/>
                                            </p:txEl>
                                          </p:spTgt>
                                        </p:tgtEl>
                                        <p:attrNameLst>
                                          <p:attrName>stroke.color</p:attrName>
                                        </p:attrNameLst>
                                      </p:cBhvr>
                                      <p:by>
                                        <p:hsl h="0" s="-70588" l="0"/>
                                      </p:by>
                                    </p:animClr>
                                    <p:set>
                                      <p:cBhvr>
                                        <p:cTn id="16" dur="500" fill="hold"/>
                                        <p:tgtEl>
                                          <p:spTgt spid="8">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5" presetClass="emph" presetSubtype="0" fill="hold" grpId="0" nodeType="clickEffect">
                                  <p:stCondLst>
                                    <p:cond delay="0"/>
                                  </p:stCondLst>
                                  <p:childTnLst>
                                    <p:animClr clrSpc="hsl" dir="cw">
                                      <p:cBhvr override="childStyle">
                                        <p:cTn id="20" dur="500" fill="hold"/>
                                        <p:tgtEl>
                                          <p:spTgt spid="8">
                                            <p:txEl>
                                              <p:pRg st="2" end="2"/>
                                            </p:txEl>
                                          </p:spTgt>
                                        </p:tgtEl>
                                        <p:attrNameLst>
                                          <p:attrName>style.color</p:attrName>
                                        </p:attrNameLst>
                                      </p:cBhvr>
                                      <p:by>
                                        <p:hsl h="0" s="-70588" l="0"/>
                                      </p:by>
                                    </p:animClr>
                                    <p:animClr clrSpc="hsl" dir="cw">
                                      <p:cBhvr>
                                        <p:cTn id="21" dur="500" fill="hold"/>
                                        <p:tgtEl>
                                          <p:spTgt spid="8">
                                            <p:txEl>
                                              <p:pRg st="2" end="2"/>
                                            </p:txEl>
                                          </p:spTgt>
                                        </p:tgtEl>
                                        <p:attrNameLst>
                                          <p:attrName>fillcolor</p:attrName>
                                        </p:attrNameLst>
                                      </p:cBhvr>
                                      <p:by>
                                        <p:hsl h="0" s="-70588" l="0"/>
                                      </p:by>
                                    </p:animClr>
                                    <p:animClr clrSpc="hsl" dir="cw">
                                      <p:cBhvr>
                                        <p:cTn id="22" dur="500" fill="hold"/>
                                        <p:tgtEl>
                                          <p:spTgt spid="8">
                                            <p:txEl>
                                              <p:pRg st="2" end="2"/>
                                            </p:txEl>
                                          </p:spTgt>
                                        </p:tgtEl>
                                        <p:attrNameLst>
                                          <p:attrName>stroke.color</p:attrName>
                                        </p:attrNameLst>
                                      </p:cBhvr>
                                      <p:by>
                                        <p:hsl h="0" s="-70588" l="0"/>
                                      </p:by>
                                    </p:animClr>
                                    <p:set>
                                      <p:cBhvr>
                                        <p:cTn id="23" dur="500" fill="hold"/>
                                        <p:tgtEl>
                                          <p:spTgt spid="8">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ppt_x"/>
                                          </p:val>
                                        </p:tav>
                                        <p:tav tm="100000">
                                          <p:val>
                                            <p:strVal val="#ppt_x"/>
                                          </p:val>
                                        </p:tav>
                                      </p:tavLst>
                                    </p:anim>
                                    <p:anim calcmode="lin" valueType="num">
                                      <p:cBhvr additive="base">
                                        <p:cTn id="2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057"/>
            <a:ext cx="12062138" cy="2043714"/>
          </a:xfrm>
        </p:spPr>
        <p:txBody>
          <a:bodyPr>
            <a:normAutofit/>
          </a:bodyPr>
          <a:lstStyle/>
          <a:p>
            <a:endParaRPr lang="fa-IR" sz="3600" b="1" dirty="0">
              <a:cs typeface="2  Baran" panose="00000400000000000000" pitchFamily="2" charset="-78"/>
            </a:endParaRPr>
          </a:p>
        </p:txBody>
      </p:sp>
      <p:sp>
        <p:nvSpPr>
          <p:cNvPr id="4" name="Slide Number Placeholder 3"/>
          <p:cNvSpPr>
            <a:spLocks noGrp="1"/>
          </p:cNvSpPr>
          <p:nvPr>
            <p:ph type="sldNum" sz="quarter" idx="12"/>
          </p:nvPr>
        </p:nvSpPr>
        <p:spPr/>
        <p:txBody>
          <a:bodyPr/>
          <a:lstStyle/>
          <a:p>
            <a:fld id="{C56D3439-AB24-45D9-BC31-4C4A48132097}" type="slidenum">
              <a:rPr lang="fa-IR" smtClean="0"/>
              <a:t>19</a:t>
            </a:fld>
            <a:endParaRPr lang="fa-IR"/>
          </a:p>
        </p:txBody>
      </p:sp>
      <p:sp>
        <p:nvSpPr>
          <p:cNvPr id="8" name="Content Placeholder 7"/>
          <p:cNvSpPr>
            <a:spLocks noGrp="1"/>
          </p:cNvSpPr>
          <p:nvPr>
            <p:ph idx="1"/>
          </p:nvPr>
        </p:nvSpPr>
        <p:spPr>
          <a:xfrm>
            <a:off x="0" y="257577"/>
            <a:ext cx="12062138" cy="6600423"/>
          </a:xfrm>
        </p:spPr>
        <p:txBody>
          <a:bodyPr/>
          <a:lstStyle/>
          <a:p>
            <a:pPr marL="0" indent="0">
              <a:buNone/>
            </a:pPr>
            <a:r>
              <a:rPr lang="fa-IR" b="1" dirty="0" smtClean="0">
                <a:solidFill>
                  <a:srgbClr val="FF0000"/>
                </a:solidFill>
                <a:cs typeface="2  Karim" panose="00000400000000000000" pitchFamily="2" charset="-78"/>
              </a:rPr>
              <a:t>پرسش: </a:t>
            </a:r>
            <a:r>
              <a:rPr lang="fa-IR" b="1" dirty="0" smtClean="0">
                <a:cs typeface="2  Karim" panose="00000400000000000000" pitchFamily="2" charset="-78"/>
              </a:rPr>
              <a:t>با ارقام (5 و 6 و 7 و 8 و 9) و بدون تکرار ارقام:</a:t>
            </a:r>
          </a:p>
          <a:p>
            <a:pPr marL="0" indent="0">
              <a:buNone/>
            </a:pPr>
            <a:r>
              <a:rPr lang="fa-IR" b="1" dirty="0" smtClean="0">
                <a:cs typeface="2  Karim" panose="00000400000000000000" pitchFamily="2" charset="-78"/>
              </a:rPr>
              <a:t>الف)چند عدد چهار رقمی می توان نوشت؟ </a:t>
            </a:r>
          </a:p>
          <a:p>
            <a:pPr marL="0" indent="0">
              <a:buNone/>
            </a:pPr>
            <a:r>
              <a:rPr lang="fa-IR" b="1" dirty="0" smtClean="0">
                <a:cs typeface="2  Karim" panose="00000400000000000000" pitchFamily="2" charset="-78"/>
              </a:rPr>
              <a:t>ب) چند عدد سه رقمی زوج می توان نوشت؟ </a:t>
            </a:r>
          </a:p>
          <a:p>
            <a:pPr marL="0" indent="0">
              <a:buNone/>
            </a:pPr>
            <a:r>
              <a:rPr lang="fa-IR" b="1" dirty="0" smtClean="0">
                <a:cs typeface="2  Karim" panose="00000400000000000000" pitchFamily="2" charset="-78"/>
              </a:rPr>
              <a:t>پ) چند عدد چهار رقمی بزرگتر از </a:t>
            </a:r>
            <a:r>
              <a:rPr lang="fa-IR" b="1" dirty="0" smtClean="0">
                <a:cs typeface="2  Badr" panose="00000400000000000000" pitchFamily="2" charset="-78"/>
              </a:rPr>
              <a:t>6000</a:t>
            </a:r>
            <a:r>
              <a:rPr lang="fa-IR" b="1" dirty="0" smtClean="0">
                <a:cs typeface="2  Karim" panose="00000400000000000000" pitchFamily="2" charset="-78"/>
              </a:rPr>
              <a:t> می توان نوشت؟ </a:t>
            </a:r>
          </a:p>
          <a:p>
            <a:pPr marL="0" indent="0">
              <a:buNone/>
            </a:pPr>
            <a:endParaRPr lang="fa-IR" b="1" dirty="0">
              <a:cs typeface="2  Karim" panose="00000400000000000000" pitchFamily="2" charset="-78"/>
            </a:endParaRPr>
          </a:p>
          <a:p>
            <a:pPr marL="0" indent="0">
              <a:buNone/>
            </a:pPr>
            <a:endParaRPr lang="fa-IR" b="1" dirty="0" smtClean="0">
              <a:cs typeface="2  Karim" panose="00000400000000000000" pitchFamily="2" charset="-78"/>
            </a:endParaRPr>
          </a:p>
          <a:p>
            <a:pPr marL="0" indent="0">
              <a:buNone/>
            </a:pPr>
            <a:endParaRPr lang="fa-IR" b="1" dirty="0">
              <a:cs typeface="2  Karim" panose="00000400000000000000" pitchFamily="2" charset="-78"/>
            </a:endParaRPr>
          </a:p>
          <a:p>
            <a:pPr marL="0" indent="0">
              <a:buNone/>
            </a:pPr>
            <a:endParaRPr lang="fa-IR" b="1" dirty="0" smtClean="0">
              <a:cs typeface="2  Karim" panose="00000400000000000000" pitchFamily="2" charset="-78"/>
            </a:endParaRPr>
          </a:p>
          <a:p>
            <a:pPr marL="0" indent="0">
              <a:buNone/>
            </a:pPr>
            <a:endParaRPr lang="fa-IR" b="1" dirty="0">
              <a:cs typeface="2  Karim" panose="00000400000000000000" pitchFamily="2" charset="-78"/>
            </a:endParaRPr>
          </a:p>
          <a:p>
            <a:pPr marL="0" indent="0">
              <a:buNone/>
            </a:pPr>
            <a:endParaRPr lang="fa-IR" b="1" dirty="0">
              <a:cs typeface="2  Karim" panose="00000400000000000000" pitchFamily="2" charset="-78"/>
            </a:endParaRPr>
          </a:p>
        </p:txBody>
      </p:sp>
      <p:sp>
        <p:nvSpPr>
          <p:cNvPr id="3" name="Rectangle 2"/>
          <p:cNvSpPr>
            <a:spLocks noChangeArrowheads="1"/>
          </p:cNvSpPr>
          <p:nvPr/>
        </p:nvSpPr>
        <p:spPr bwMode="auto">
          <a:xfrm>
            <a:off x="8620125"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6" name="Rectangle 3"/>
          <p:cNvSpPr>
            <a:spLocks noChangeArrowheads="1"/>
          </p:cNvSpPr>
          <p:nvPr/>
        </p:nvSpPr>
        <p:spPr bwMode="auto">
          <a:xfrm>
            <a:off x="8620125" y="1047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mc:AlternateContent xmlns:mc="http://schemas.openxmlformats.org/markup-compatibility/2006">
        <mc:Choice xmlns:a14="http://schemas.microsoft.com/office/drawing/2010/main" Requires="a14">
          <p:sp>
            <p:nvSpPr>
              <p:cNvPr id="5" name="TextBox 4"/>
              <p:cNvSpPr txBox="1"/>
              <p:nvPr/>
            </p:nvSpPr>
            <p:spPr>
              <a:xfrm>
                <a:off x="129325" y="2343955"/>
                <a:ext cx="11933349" cy="5398209"/>
              </a:xfrm>
              <a:prstGeom prst="rect">
                <a:avLst/>
              </a:prstGeom>
              <a:noFill/>
            </p:spPr>
            <p:txBody>
              <a:bodyPr wrap="square" rtlCol="1">
                <a:spAutoFit/>
              </a:bodyPr>
              <a:lstStyle/>
              <a:p>
                <a:r>
                  <a:rPr lang="fa-IR" sz="2400" b="1" dirty="0" smtClean="0">
                    <a:solidFill>
                      <a:srgbClr val="00B050"/>
                    </a:solidFill>
                    <a:cs typeface="2  Badr" panose="00000400000000000000" pitchFamily="2" charset="-78"/>
                  </a:rPr>
                  <a:t>پاسخ: </a:t>
                </a:r>
                <a:r>
                  <a:rPr lang="fa-IR" sz="2400" b="1" dirty="0" smtClean="0">
                    <a:cs typeface="2  Badr" panose="00000400000000000000" pitchFamily="2" charset="-78"/>
                  </a:rPr>
                  <a:t>الف) مساله بدون تکرار است 4 مکان در نظر می گیریم. سمت چپ 5 انتخاب و در مکان بعدی 4 حالت و به همین ترتیب 3 و 2 انتخاب وجود دارد بنا بر اصل ضرب داریم: </a:t>
                </a:r>
              </a:p>
              <a:p>
                <a:pPr algn="l"/>
                <a:r>
                  <a:rPr lang="en-US" sz="2400" b="1" dirty="0" smtClean="0">
                    <a:cs typeface="2  Badr" panose="00000400000000000000" pitchFamily="2" charset="-78"/>
                  </a:rPr>
                  <a:t>5</a:t>
                </a:r>
                <a14:m>
                  <m:oMath xmlns:m="http://schemas.openxmlformats.org/officeDocument/2006/math">
                    <m:r>
                      <m:rPr>
                        <m:nor/>
                      </m:rPr>
                      <a:rPr lang="en-US" sz="2400" b="1" dirty="0">
                        <a:cs typeface="2  Badr" panose="00000400000000000000" pitchFamily="2" charset="-78"/>
                      </a:rPr>
                      <m:t>× </m:t>
                    </m:r>
                    <m:r>
                      <m:rPr>
                        <m:nor/>
                      </m:rPr>
                      <a:rPr lang="en-US" sz="2400" b="1" i="0" dirty="0" smtClean="0">
                        <a:cs typeface="2  Badr" panose="00000400000000000000" pitchFamily="2" charset="-78"/>
                      </a:rPr>
                      <m:t>4</m:t>
                    </m:r>
                    <m:r>
                      <a:rPr lang="en-US" sz="2400" b="1" i="1" dirty="0">
                        <a:latin typeface="Cambria Math" panose="02040503050406030204" pitchFamily="18" charset="0"/>
                      </a:rPr>
                      <m:t>×</m:t>
                    </m:r>
                    <m:r>
                      <a:rPr lang="en-US" sz="2400" b="1" i="1" dirty="0" smtClean="0">
                        <a:latin typeface="Cambria Math" panose="02040503050406030204" pitchFamily="18" charset="0"/>
                      </a:rPr>
                      <m:t>𝟑</m:t>
                    </m:r>
                    <m:r>
                      <a:rPr lang="en-US" sz="2400" b="1" i="1" dirty="0">
                        <a:latin typeface="Cambria Math" panose="02040503050406030204" pitchFamily="18" charset="0"/>
                      </a:rPr>
                      <m:t>×</m:t>
                    </m:r>
                    <m:r>
                      <a:rPr lang="en-US" sz="2400" b="1" i="1" dirty="0">
                        <a:latin typeface="Cambria Math" panose="02040503050406030204" pitchFamily="18" charset="0"/>
                      </a:rPr>
                      <m:t>𝟐</m:t>
                    </m:r>
                    <m:r>
                      <a:rPr lang="en-US" sz="2400" b="1" i="1" dirty="0">
                        <a:latin typeface="Cambria Math" panose="02040503050406030204" pitchFamily="18" charset="0"/>
                      </a:rPr>
                      <m:t>=</m:t>
                    </m:r>
                    <m:r>
                      <a:rPr lang="en-US" sz="2400" b="1" i="1" dirty="0" smtClean="0">
                        <a:latin typeface="Cambria Math" panose="02040503050406030204" pitchFamily="18" charset="0"/>
                      </a:rPr>
                      <m:t>𝟏𝟐𝟎</m:t>
                    </m:r>
                    <m:r>
                      <a:rPr lang="en-US" sz="2400" b="1" i="1" dirty="0">
                        <a:latin typeface="Cambria Math" panose="02040503050406030204" pitchFamily="18" charset="0"/>
                      </a:rPr>
                      <m:t>   </m:t>
                    </m:r>
                    <m:r>
                      <a:rPr lang="fa-IR" sz="2400" b="1" i="1" dirty="0">
                        <a:latin typeface="Cambria Math" panose="02040503050406030204" pitchFamily="18" charset="0"/>
                      </a:rPr>
                      <m:t> </m:t>
                    </m:r>
                  </m:oMath>
                </a14:m>
                <a:r>
                  <a:rPr lang="fa-IR" sz="2400" b="1" dirty="0">
                    <a:cs typeface="2  Badr" panose="00000400000000000000" pitchFamily="2" charset="-78"/>
                  </a:rPr>
                  <a:t> </a:t>
                </a:r>
                <a:endParaRPr lang="fa-IR" sz="2400" b="1" dirty="0" smtClean="0">
                  <a:cs typeface="2  Badr" panose="00000400000000000000" pitchFamily="2" charset="-78"/>
                </a:endParaRPr>
              </a:p>
              <a:p>
                <a:r>
                  <a:rPr lang="fa-IR" sz="2400" b="1" dirty="0" smtClean="0">
                    <a:cs typeface="2  Badr" panose="00000400000000000000" pitchFamily="2" charset="-78"/>
                  </a:rPr>
                  <a:t>ب) برای بدست آوردت تعداد اعداد زوج سه رقمی (مساله محدودیت دارد) ابتدا باید رقم یکان آن را پر کنیم 2 حالت دارد.(6 و 8) یکی از آن ها را در مکان یکان قرار می دهیم حال سراغ مکان صدگان می رویم برای آن 4 حالت وجود دارد و برای مکان دهگان 3 حالت وجود دارد. بنا بر اصل ضرب داریم: </a:t>
                </a:r>
                <a:endParaRPr lang="fa-IR" sz="2400" b="1" dirty="0">
                  <a:cs typeface="2  Badr" panose="00000400000000000000" pitchFamily="2" charset="-78"/>
                </a:endParaRPr>
              </a:p>
              <a:p>
                <a:pPr algn="l"/>
                <a14:m>
                  <m:oMath xmlns:m="http://schemas.openxmlformats.org/officeDocument/2006/math">
                    <m:r>
                      <m:rPr>
                        <m:nor/>
                      </m:rPr>
                      <a:rPr lang="en-US" sz="2400" b="1" dirty="0">
                        <a:cs typeface="2  Badr" panose="00000400000000000000" pitchFamily="2" charset="-78"/>
                      </a:rPr>
                      <m:t>4</m:t>
                    </m:r>
                    <m:r>
                      <a:rPr lang="en-US" sz="2400" b="1" i="1" dirty="0">
                        <a:latin typeface="Cambria Math" panose="02040503050406030204" pitchFamily="18" charset="0"/>
                      </a:rPr>
                      <m:t>×</m:t>
                    </m:r>
                    <m:r>
                      <a:rPr lang="en-US" sz="2400" b="1" i="1" dirty="0">
                        <a:latin typeface="Cambria Math" panose="02040503050406030204" pitchFamily="18" charset="0"/>
                      </a:rPr>
                      <m:t>𝟑</m:t>
                    </m:r>
                    <m:r>
                      <a:rPr lang="en-US" sz="2400" b="1" i="1" dirty="0">
                        <a:latin typeface="Cambria Math" panose="02040503050406030204" pitchFamily="18" charset="0"/>
                      </a:rPr>
                      <m:t>×</m:t>
                    </m:r>
                    <m:r>
                      <a:rPr lang="en-US" sz="2400" b="1" i="1" dirty="0">
                        <a:latin typeface="Cambria Math" panose="02040503050406030204" pitchFamily="18" charset="0"/>
                      </a:rPr>
                      <m:t>𝟐</m:t>
                    </m:r>
                    <m:r>
                      <a:rPr lang="en-US" sz="2400" b="1" i="1" dirty="0">
                        <a:latin typeface="Cambria Math" panose="02040503050406030204" pitchFamily="18" charset="0"/>
                      </a:rPr>
                      <m:t>=</m:t>
                    </m:r>
                    <m:r>
                      <a:rPr lang="en-US" sz="2400" b="1" i="1" dirty="0" smtClean="0">
                        <a:latin typeface="Cambria Math" panose="02040503050406030204" pitchFamily="18" charset="0"/>
                      </a:rPr>
                      <m:t>𝟐𝟒</m:t>
                    </m:r>
                    <m:r>
                      <a:rPr lang="en-US" sz="2400" b="1" i="1" dirty="0">
                        <a:latin typeface="Cambria Math" panose="02040503050406030204" pitchFamily="18" charset="0"/>
                      </a:rPr>
                      <m:t>   </m:t>
                    </m:r>
                    <m:r>
                      <a:rPr lang="fa-IR" sz="2400" b="1" i="1" dirty="0">
                        <a:latin typeface="Cambria Math" panose="02040503050406030204" pitchFamily="18" charset="0"/>
                      </a:rPr>
                      <m:t> </m:t>
                    </m:r>
                  </m:oMath>
                </a14:m>
                <a:r>
                  <a:rPr lang="fa-IR" sz="2400" b="1" dirty="0">
                    <a:cs typeface="2  Badr" panose="00000400000000000000" pitchFamily="2" charset="-78"/>
                  </a:rPr>
                  <a:t> </a:t>
                </a:r>
                <a:endParaRPr lang="fa-IR" sz="2400" b="1" dirty="0" smtClean="0">
                  <a:cs typeface="2  Badr" panose="00000400000000000000" pitchFamily="2" charset="-78"/>
                </a:endParaRPr>
              </a:p>
              <a:p>
                <a:r>
                  <a:rPr lang="fa-IR" sz="2400" b="1" dirty="0" smtClean="0">
                    <a:cs typeface="2  Badr" panose="00000400000000000000" pitchFamily="2" charset="-78"/>
                  </a:rPr>
                  <a:t>پ) </a:t>
                </a:r>
                <a:r>
                  <a:rPr lang="fa-IR" sz="2400" b="1" dirty="0" smtClean="0">
                    <a:cs typeface="2  Badr" panose="00000400000000000000" pitchFamily="2" charset="-78"/>
                  </a:rPr>
                  <a:t>برای اینکه عدد چهار رقمی بزرگتر از 6000 باشد باید رقم هزارگان آن (6 و 7 و 8 و 9 ) باشد پس 4 حالت دارد. یکی از آن ها را در این مکان قرار می دهیم، برای مکان صدگان 4 حالت برای مکان دهگان و یکان نیز به ترتیب 3 و 3 حالت وجود دارد. بنا بر اصل ضرب داریم: </a:t>
                </a:r>
                <a:endParaRPr lang="fa-IR" sz="2400" b="1" dirty="0">
                  <a:cs typeface="2  Badr" panose="00000400000000000000" pitchFamily="2" charset="-78"/>
                </a:endParaRPr>
              </a:p>
              <a:p>
                <a:pPr algn="l"/>
                <a:r>
                  <a:rPr lang="en-US" sz="2400" b="1" dirty="0" smtClean="0">
                    <a:cs typeface="2  Badr" panose="00000400000000000000" pitchFamily="2" charset="-78"/>
                  </a:rPr>
                  <a:t>4</a:t>
                </a:r>
                <a14:m>
                  <m:oMath xmlns:m="http://schemas.openxmlformats.org/officeDocument/2006/math">
                    <m:r>
                      <m:rPr>
                        <m:nor/>
                      </m:rPr>
                      <a:rPr lang="en-US" sz="2400" b="1" dirty="0">
                        <a:cs typeface="2  Badr" panose="00000400000000000000" pitchFamily="2" charset="-78"/>
                      </a:rPr>
                      <m:t>×</m:t>
                    </m:r>
                    <m:r>
                      <m:rPr>
                        <m:nor/>
                      </m:rPr>
                      <a:rPr lang="en-US" sz="2400" b="1" dirty="0">
                        <a:cs typeface="2  Badr" panose="00000400000000000000" pitchFamily="2" charset="-78"/>
                      </a:rPr>
                      <m:t> </m:t>
                    </m:r>
                    <m:r>
                      <m:rPr>
                        <m:nor/>
                      </m:rPr>
                      <a:rPr lang="en-US" sz="2400" b="1" dirty="0">
                        <a:cs typeface="2  Badr" panose="00000400000000000000" pitchFamily="2" charset="-78"/>
                      </a:rPr>
                      <m:t>4</m:t>
                    </m:r>
                    <m:r>
                      <a:rPr lang="en-US" sz="2400" b="1" i="1" dirty="0">
                        <a:latin typeface="Cambria Math" panose="02040503050406030204" pitchFamily="18" charset="0"/>
                      </a:rPr>
                      <m:t>×</m:t>
                    </m:r>
                    <m:r>
                      <a:rPr lang="en-US" sz="2400" b="1" i="1" dirty="0">
                        <a:latin typeface="Cambria Math" panose="02040503050406030204" pitchFamily="18" charset="0"/>
                      </a:rPr>
                      <m:t>𝟑</m:t>
                    </m:r>
                    <m:r>
                      <a:rPr lang="en-US" sz="2400" b="1" i="1" dirty="0">
                        <a:latin typeface="Cambria Math" panose="02040503050406030204" pitchFamily="18" charset="0"/>
                      </a:rPr>
                      <m:t>×</m:t>
                    </m:r>
                    <m:r>
                      <a:rPr lang="en-US" sz="2400" b="1" i="1" dirty="0">
                        <a:latin typeface="Cambria Math" panose="02040503050406030204" pitchFamily="18" charset="0"/>
                      </a:rPr>
                      <m:t>𝟐</m:t>
                    </m:r>
                    <m:r>
                      <a:rPr lang="en-US" sz="2400" b="1" i="1" dirty="0">
                        <a:latin typeface="Cambria Math" panose="02040503050406030204" pitchFamily="18" charset="0"/>
                      </a:rPr>
                      <m:t>=</m:t>
                    </m:r>
                    <m:r>
                      <a:rPr lang="en-US" sz="2400" b="1" i="1" dirty="0" smtClean="0">
                        <a:latin typeface="Cambria Math" panose="02040503050406030204" pitchFamily="18" charset="0"/>
                      </a:rPr>
                      <m:t>𝟗𝟔</m:t>
                    </m:r>
                    <m:r>
                      <a:rPr lang="en-US" sz="2400" b="1" i="1" dirty="0">
                        <a:latin typeface="Cambria Math" panose="02040503050406030204" pitchFamily="18" charset="0"/>
                      </a:rPr>
                      <m:t>   </m:t>
                    </m:r>
                    <m:r>
                      <a:rPr lang="fa-IR" sz="2400" b="1" i="1" dirty="0">
                        <a:latin typeface="Cambria Math" panose="02040503050406030204" pitchFamily="18" charset="0"/>
                      </a:rPr>
                      <m:t> </m:t>
                    </m:r>
                  </m:oMath>
                </a14:m>
                <a:endParaRPr lang="fa-IR" sz="2400" b="1" dirty="0" smtClean="0">
                  <a:cs typeface="2  Badr" panose="00000400000000000000" pitchFamily="2" charset="-78"/>
                </a:endParaRPr>
              </a:p>
              <a:p>
                <a:pPr algn="l"/>
                <a:endParaRPr lang="fa-IR" sz="2400" b="1" dirty="0">
                  <a:cs typeface="2  Badr" panose="00000400000000000000" pitchFamily="2" charset="-78"/>
                </a:endParaRPr>
              </a:p>
              <a:p>
                <a:pPr algn="l"/>
                <a:endParaRPr lang="fa-IR" sz="2400" b="1" dirty="0" smtClean="0">
                  <a:cs typeface="2  Badr" panose="00000400000000000000" pitchFamily="2" charset="-78"/>
                </a:endParaRPr>
              </a:p>
              <a:p>
                <a:pPr algn="l"/>
                <a:endParaRPr lang="fa-IR" sz="2400" b="1" dirty="0">
                  <a:cs typeface="2  Badr" panose="00000400000000000000" pitchFamily="2" charset="-78"/>
                </a:endParaRPr>
              </a:p>
            </p:txBody>
          </p:sp>
        </mc:Choice>
        <mc:Fallback>
          <p:sp>
            <p:nvSpPr>
              <p:cNvPr id="5" name="TextBox 4"/>
              <p:cNvSpPr txBox="1">
                <a:spLocks noRot="1" noChangeAspect="1" noMove="1" noResize="1" noEditPoints="1" noAdjustHandles="1" noChangeArrowheads="1" noChangeShapeType="1" noTextEdit="1"/>
              </p:cNvSpPr>
              <p:nvPr/>
            </p:nvSpPr>
            <p:spPr>
              <a:xfrm>
                <a:off x="129325" y="2343955"/>
                <a:ext cx="11933349" cy="5398209"/>
              </a:xfrm>
              <a:prstGeom prst="rect">
                <a:avLst/>
              </a:prstGeom>
              <a:blipFill rotWithShape="0">
                <a:blip r:embed="rId2"/>
                <a:stretch>
                  <a:fillRect l="-1379" t="-904" r="-817"/>
                </a:stretch>
              </a:blipFill>
            </p:spPr>
            <p:txBody>
              <a:bodyPr/>
              <a:lstStyle/>
              <a:p>
                <a:r>
                  <a:rPr lang="fa-IR">
                    <a:noFill/>
                  </a:rPr>
                  <a:t> </a:t>
                </a:r>
              </a:p>
            </p:txBody>
          </p:sp>
        </mc:Fallback>
      </mc:AlternateContent>
    </p:spTree>
    <p:extLst>
      <p:ext uri="{BB962C8B-B14F-4D97-AF65-F5344CB8AC3E}">
        <p14:creationId xmlns:p14="http://schemas.microsoft.com/office/powerpoint/2010/main" val="231742347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8">
                                            <p:txEl>
                                              <p:pRg st="0" end="0"/>
                                            </p:txEl>
                                          </p:spTgt>
                                        </p:tgtEl>
                                        <p:attrNameLst>
                                          <p:attrName>style.color</p:attrName>
                                        </p:attrNameLst>
                                      </p:cBhvr>
                                      <p:to>
                                        <a:schemeClr val="bg1"/>
                                      </p:to>
                                    </p:animClr>
                                    <p:animClr clrSpc="rgb" dir="cw">
                                      <p:cBhvr>
                                        <p:cTn id="7" dur="250" autoRev="1" fill="remove"/>
                                        <p:tgtEl>
                                          <p:spTgt spid="8">
                                            <p:txEl>
                                              <p:pRg st="0" end="0"/>
                                            </p:txEl>
                                          </p:spTgt>
                                        </p:tgtEl>
                                        <p:attrNameLst>
                                          <p:attrName>fillcolor</p:attrName>
                                        </p:attrNameLst>
                                      </p:cBhvr>
                                      <p:to>
                                        <a:schemeClr val="bg1"/>
                                      </p:to>
                                    </p:animClr>
                                    <p:set>
                                      <p:cBhvr>
                                        <p:cTn id="8" dur="250" autoRev="1" fill="remove"/>
                                        <p:tgtEl>
                                          <p:spTgt spid="8">
                                            <p:txEl>
                                              <p:pRg st="0" end="0"/>
                                            </p:txEl>
                                          </p:spTgt>
                                        </p:tgtEl>
                                        <p:attrNameLst>
                                          <p:attrName>fill.type</p:attrName>
                                        </p:attrNameLst>
                                      </p:cBhvr>
                                      <p:to>
                                        <p:strVal val="solid"/>
                                      </p:to>
                                    </p:set>
                                    <p:set>
                                      <p:cBhvr>
                                        <p:cTn id="9" dur="250" autoRev="1" fill="remove"/>
                                        <p:tgtEl>
                                          <p:spTgt spid="8">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grpId="0" nodeType="clickEffect">
                                  <p:stCondLst>
                                    <p:cond delay="0"/>
                                  </p:stCondLst>
                                  <p:childTnLst>
                                    <p:animClr clrSpc="rgb" dir="cw">
                                      <p:cBhvr override="childStyle">
                                        <p:cTn id="13" dur="250" autoRev="1" fill="remove"/>
                                        <p:tgtEl>
                                          <p:spTgt spid="8">
                                            <p:txEl>
                                              <p:pRg st="1" end="1"/>
                                            </p:txEl>
                                          </p:spTgt>
                                        </p:tgtEl>
                                        <p:attrNameLst>
                                          <p:attrName>style.color</p:attrName>
                                        </p:attrNameLst>
                                      </p:cBhvr>
                                      <p:to>
                                        <a:schemeClr val="bg1"/>
                                      </p:to>
                                    </p:animClr>
                                    <p:animClr clrSpc="rgb" dir="cw">
                                      <p:cBhvr>
                                        <p:cTn id="14" dur="250" autoRev="1" fill="remove"/>
                                        <p:tgtEl>
                                          <p:spTgt spid="8">
                                            <p:txEl>
                                              <p:pRg st="1" end="1"/>
                                            </p:txEl>
                                          </p:spTgt>
                                        </p:tgtEl>
                                        <p:attrNameLst>
                                          <p:attrName>fillcolor</p:attrName>
                                        </p:attrNameLst>
                                      </p:cBhvr>
                                      <p:to>
                                        <a:schemeClr val="bg1"/>
                                      </p:to>
                                    </p:animClr>
                                    <p:set>
                                      <p:cBhvr>
                                        <p:cTn id="15" dur="250" autoRev="1" fill="remove"/>
                                        <p:tgtEl>
                                          <p:spTgt spid="8">
                                            <p:txEl>
                                              <p:pRg st="1" end="1"/>
                                            </p:txEl>
                                          </p:spTgt>
                                        </p:tgtEl>
                                        <p:attrNameLst>
                                          <p:attrName>fill.type</p:attrName>
                                        </p:attrNameLst>
                                      </p:cBhvr>
                                      <p:to>
                                        <p:strVal val="solid"/>
                                      </p:to>
                                    </p:set>
                                    <p:set>
                                      <p:cBhvr>
                                        <p:cTn id="16" dur="250" autoRev="1" fill="remove"/>
                                        <p:tgtEl>
                                          <p:spTgt spid="8">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mph" presetSubtype="0" fill="remove" grpId="0" nodeType="clickEffect">
                                  <p:stCondLst>
                                    <p:cond delay="0"/>
                                  </p:stCondLst>
                                  <p:childTnLst>
                                    <p:animClr clrSpc="rgb" dir="cw">
                                      <p:cBhvr override="childStyle">
                                        <p:cTn id="20" dur="250" autoRev="1" fill="remove"/>
                                        <p:tgtEl>
                                          <p:spTgt spid="8">
                                            <p:txEl>
                                              <p:pRg st="2" end="2"/>
                                            </p:txEl>
                                          </p:spTgt>
                                        </p:tgtEl>
                                        <p:attrNameLst>
                                          <p:attrName>style.color</p:attrName>
                                        </p:attrNameLst>
                                      </p:cBhvr>
                                      <p:to>
                                        <a:schemeClr val="bg1"/>
                                      </p:to>
                                    </p:animClr>
                                    <p:animClr clrSpc="rgb" dir="cw">
                                      <p:cBhvr>
                                        <p:cTn id="21" dur="250" autoRev="1" fill="remove"/>
                                        <p:tgtEl>
                                          <p:spTgt spid="8">
                                            <p:txEl>
                                              <p:pRg st="2" end="2"/>
                                            </p:txEl>
                                          </p:spTgt>
                                        </p:tgtEl>
                                        <p:attrNameLst>
                                          <p:attrName>fillcolor</p:attrName>
                                        </p:attrNameLst>
                                      </p:cBhvr>
                                      <p:to>
                                        <a:schemeClr val="bg1"/>
                                      </p:to>
                                    </p:animClr>
                                    <p:set>
                                      <p:cBhvr>
                                        <p:cTn id="22" dur="250" autoRev="1" fill="remove"/>
                                        <p:tgtEl>
                                          <p:spTgt spid="8">
                                            <p:txEl>
                                              <p:pRg st="2" end="2"/>
                                            </p:txEl>
                                          </p:spTgt>
                                        </p:tgtEl>
                                        <p:attrNameLst>
                                          <p:attrName>fill.type</p:attrName>
                                        </p:attrNameLst>
                                      </p:cBhvr>
                                      <p:to>
                                        <p:strVal val="solid"/>
                                      </p:to>
                                    </p:set>
                                    <p:set>
                                      <p:cBhvr>
                                        <p:cTn id="23" dur="250" autoRev="1" fill="remove"/>
                                        <p:tgtEl>
                                          <p:spTgt spid="8">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27" presetClass="emph" presetSubtype="0" fill="remove" grpId="0" nodeType="clickEffect">
                                  <p:stCondLst>
                                    <p:cond delay="0"/>
                                  </p:stCondLst>
                                  <p:childTnLst>
                                    <p:animClr clrSpc="rgb" dir="cw">
                                      <p:cBhvr override="childStyle">
                                        <p:cTn id="27" dur="250" autoRev="1" fill="remove"/>
                                        <p:tgtEl>
                                          <p:spTgt spid="8">
                                            <p:txEl>
                                              <p:pRg st="3" end="3"/>
                                            </p:txEl>
                                          </p:spTgt>
                                        </p:tgtEl>
                                        <p:attrNameLst>
                                          <p:attrName>style.color</p:attrName>
                                        </p:attrNameLst>
                                      </p:cBhvr>
                                      <p:to>
                                        <a:schemeClr val="bg1"/>
                                      </p:to>
                                    </p:animClr>
                                    <p:animClr clrSpc="rgb" dir="cw">
                                      <p:cBhvr>
                                        <p:cTn id="28" dur="250" autoRev="1" fill="remove"/>
                                        <p:tgtEl>
                                          <p:spTgt spid="8">
                                            <p:txEl>
                                              <p:pRg st="3" end="3"/>
                                            </p:txEl>
                                          </p:spTgt>
                                        </p:tgtEl>
                                        <p:attrNameLst>
                                          <p:attrName>fillcolor</p:attrName>
                                        </p:attrNameLst>
                                      </p:cBhvr>
                                      <p:to>
                                        <a:schemeClr val="bg1"/>
                                      </p:to>
                                    </p:animClr>
                                    <p:set>
                                      <p:cBhvr>
                                        <p:cTn id="29" dur="250" autoRev="1" fill="remove"/>
                                        <p:tgtEl>
                                          <p:spTgt spid="8">
                                            <p:txEl>
                                              <p:pRg st="3" end="3"/>
                                            </p:txEl>
                                          </p:spTgt>
                                        </p:tgtEl>
                                        <p:attrNameLst>
                                          <p:attrName>fill.type</p:attrName>
                                        </p:attrNameLst>
                                      </p:cBhvr>
                                      <p:to>
                                        <p:strVal val="solid"/>
                                      </p:to>
                                    </p:set>
                                    <p:set>
                                      <p:cBhvr>
                                        <p:cTn id="30" dur="250" autoRev="1" fill="remove"/>
                                        <p:tgtEl>
                                          <p:spTgt spid="8">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673" y="275285"/>
            <a:ext cx="10515600" cy="1325563"/>
          </a:xfrm>
        </p:spPr>
        <p:txBody>
          <a:bodyPr/>
          <a:lstStyle/>
          <a:p>
            <a:r>
              <a:rPr lang="fa-IR" b="1" dirty="0">
                <a:latin typeface="2 tirt"/>
                <a:cs typeface="2  Titr" panose="00000700000000000000" pitchFamily="2" charset="-78"/>
              </a:rPr>
              <a:t>ترکیبیات: </a:t>
            </a:r>
          </a:p>
        </p:txBody>
      </p:sp>
      <p:sp>
        <p:nvSpPr>
          <p:cNvPr id="3" name="Content Placeholder 2"/>
          <p:cNvSpPr>
            <a:spLocks noGrp="1"/>
          </p:cNvSpPr>
          <p:nvPr>
            <p:ph idx="1"/>
          </p:nvPr>
        </p:nvSpPr>
        <p:spPr>
          <a:xfrm>
            <a:off x="876836" y="3693061"/>
            <a:ext cx="10515600" cy="4351338"/>
          </a:xfrm>
        </p:spPr>
        <p:txBody>
          <a:bodyPr/>
          <a:lstStyle/>
          <a:p>
            <a:endParaRPr lang="fa-IR" dirty="0"/>
          </a:p>
        </p:txBody>
      </p:sp>
      <p:sp>
        <p:nvSpPr>
          <p:cNvPr id="4" name="Slide Number Placeholder 3"/>
          <p:cNvSpPr>
            <a:spLocks noGrp="1"/>
          </p:cNvSpPr>
          <p:nvPr>
            <p:ph type="sldNum" sz="quarter" idx="12"/>
          </p:nvPr>
        </p:nvSpPr>
        <p:spPr>
          <a:xfrm>
            <a:off x="876836" y="8223786"/>
            <a:ext cx="2743200" cy="365125"/>
          </a:xfrm>
        </p:spPr>
        <p:txBody>
          <a:bodyPr/>
          <a:lstStyle/>
          <a:p>
            <a:fld id="{C56D3439-AB24-45D9-BC31-4C4A48132097}" type="slidenum">
              <a:rPr lang="fa-IR" smtClean="0"/>
              <a:t>2</a:t>
            </a:fld>
            <a:endParaRPr lang="fa-IR"/>
          </a:p>
        </p:txBody>
      </p:sp>
      <p:sp>
        <p:nvSpPr>
          <p:cNvPr id="5" name="Rectangle 4"/>
          <p:cNvSpPr/>
          <p:nvPr/>
        </p:nvSpPr>
        <p:spPr>
          <a:xfrm>
            <a:off x="991673" y="2232561"/>
            <a:ext cx="9942490" cy="3046988"/>
          </a:xfrm>
          <a:prstGeom prst="rect">
            <a:avLst/>
          </a:prstGeom>
        </p:spPr>
        <p:txBody>
          <a:bodyPr wrap="square">
            <a:spAutoFit/>
          </a:bodyPr>
          <a:lstStyle/>
          <a:p>
            <a:r>
              <a:rPr lang="fa-IR" sz="4800" b="1" dirty="0">
                <a:latin typeface="2 tirt"/>
                <a:cs typeface="2  Baran" panose="00000400000000000000" pitchFamily="2" charset="-78"/>
              </a:rPr>
              <a:t/>
            </a:r>
            <a:br>
              <a:rPr lang="fa-IR" sz="4800" b="1" dirty="0">
                <a:latin typeface="2 tirt"/>
                <a:cs typeface="2  Baran" panose="00000400000000000000" pitchFamily="2" charset="-78"/>
              </a:rPr>
            </a:br>
            <a:r>
              <a:rPr lang="fa-IR" sz="4800" b="1" dirty="0">
                <a:latin typeface="2 tirt"/>
                <a:cs typeface="2  Baran" panose="00000400000000000000" pitchFamily="2" charset="-78"/>
              </a:rPr>
              <a:t>شاخه ای از ریاضی است که در آن روش هایی برای بدست آوردن تعداد حالت های ممکن برای انجام یک عمل، بدون شمارش آن ها، معرفی می کند. </a:t>
            </a:r>
            <a:endParaRPr lang="fa-IR" sz="4800" dirty="0">
              <a:latin typeface="2 tirt"/>
            </a:endParaRPr>
          </a:p>
        </p:txBody>
      </p:sp>
    </p:spTree>
    <p:extLst>
      <p:ext uri="{BB962C8B-B14F-4D97-AF65-F5344CB8AC3E}">
        <p14:creationId xmlns:p14="http://schemas.microsoft.com/office/powerpoint/2010/main" val="1148664587"/>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7577"/>
            <a:ext cx="12062138" cy="1893194"/>
          </a:xfrm>
        </p:spPr>
        <p:txBody>
          <a:bodyPr>
            <a:normAutofit/>
          </a:bodyPr>
          <a:lstStyle/>
          <a:p>
            <a:endParaRPr lang="fa-IR" sz="3600" b="1" dirty="0">
              <a:cs typeface="2  Baran" panose="00000400000000000000" pitchFamily="2" charset="-78"/>
            </a:endParaRPr>
          </a:p>
        </p:txBody>
      </p:sp>
      <p:sp>
        <p:nvSpPr>
          <p:cNvPr id="4" name="Slide Number Placeholder 3"/>
          <p:cNvSpPr>
            <a:spLocks noGrp="1"/>
          </p:cNvSpPr>
          <p:nvPr>
            <p:ph type="sldNum" sz="quarter" idx="12"/>
          </p:nvPr>
        </p:nvSpPr>
        <p:spPr/>
        <p:txBody>
          <a:bodyPr/>
          <a:lstStyle/>
          <a:p>
            <a:fld id="{C56D3439-AB24-45D9-BC31-4C4A48132097}" type="slidenum">
              <a:rPr lang="fa-IR" smtClean="0"/>
              <a:t>20</a:t>
            </a:fld>
            <a:endParaRPr lang="fa-IR"/>
          </a:p>
        </p:txBody>
      </p:sp>
      <p:sp>
        <p:nvSpPr>
          <p:cNvPr id="11" name="Content Placeholder 10"/>
          <p:cNvSpPr>
            <a:spLocks noGrp="1"/>
          </p:cNvSpPr>
          <p:nvPr>
            <p:ph idx="1"/>
          </p:nvPr>
        </p:nvSpPr>
        <p:spPr>
          <a:xfrm>
            <a:off x="1415716" y="257577"/>
            <a:ext cx="10646422" cy="5437370"/>
          </a:xfrm>
        </p:spPr>
        <p:txBody>
          <a:bodyPr>
            <a:normAutofit/>
          </a:bodyPr>
          <a:lstStyle/>
          <a:p>
            <a:pPr marL="0" indent="0">
              <a:buNone/>
            </a:pPr>
            <a:r>
              <a:rPr lang="fa-IR" sz="3200" b="1" dirty="0" smtClean="0">
                <a:solidFill>
                  <a:srgbClr val="FF0000"/>
                </a:solidFill>
                <a:cs typeface="2  Badr" panose="00000400000000000000" pitchFamily="2" charset="-78"/>
              </a:rPr>
              <a:t>پرسش: </a:t>
            </a:r>
            <a:r>
              <a:rPr lang="fa-IR" sz="3200" b="1" dirty="0" smtClean="0">
                <a:cs typeface="2  Badr" panose="00000400000000000000" pitchFamily="2" charset="-78"/>
              </a:rPr>
              <a:t>با ارقام 0 و 1 و 3 و 4 و 5 </a:t>
            </a:r>
          </a:p>
          <a:p>
            <a:pPr marL="0" indent="0">
              <a:buNone/>
            </a:pPr>
            <a:r>
              <a:rPr lang="fa-IR" sz="3200" b="1" dirty="0" smtClean="0">
                <a:cs typeface="2  Badr" panose="00000400000000000000" pitchFamily="2" charset="-78"/>
              </a:rPr>
              <a:t>الف) چند کد سه رقمی می توان نوشت؟ </a:t>
            </a:r>
          </a:p>
          <a:p>
            <a:pPr marL="0" indent="0">
              <a:buNone/>
            </a:pPr>
            <a:r>
              <a:rPr lang="fa-IR" sz="3200" b="1" dirty="0" smtClean="0">
                <a:cs typeface="2  Badr" panose="00000400000000000000" pitchFamily="2" charset="-78"/>
              </a:rPr>
              <a:t>ب) چند کد تلفن چهار رقمی داخل کشور می توان نوشت؟ </a:t>
            </a:r>
          </a:p>
          <a:p>
            <a:pPr marL="0" indent="0">
              <a:buNone/>
            </a:pPr>
            <a:r>
              <a:rPr lang="fa-IR" sz="3200" b="1" dirty="0" smtClean="0">
                <a:cs typeface="2  Badr" panose="00000400000000000000" pitchFamily="2" charset="-78"/>
              </a:rPr>
              <a:t>پ) چند کد پنج رقمی خارج کشور می توان نوشت؟ </a:t>
            </a:r>
          </a:p>
          <a:p>
            <a:pPr marL="0" indent="0">
              <a:buNone/>
            </a:pPr>
            <a:r>
              <a:rPr lang="fa-IR" sz="3200" b="1" dirty="0" smtClean="0">
                <a:cs typeface="2  Badr" panose="00000400000000000000" pitchFamily="2" charset="-78"/>
              </a:rPr>
              <a:t>ت) چند عدد سه رقمی با تکرار و بدون تکرار ارقام می توان نوشت؟ </a:t>
            </a:r>
          </a:p>
          <a:p>
            <a:pPr marL="0" indent="0">
              <a:buNone/>
            </a:pPr>
            <a:r>
              <a:rPr lang="fa-IR" sz="3200" b="1" dirty="0" smtClean="0">
                <a:cs typeface="2  Badr" panose="00000400000000000000" pitchFamily="2" charset="-78"/>
              </a:rPr>
              <a:t>ث) چند عدد چهار رقمی فرد بدون تکرار ارقام می توان نوشت؟ </a:t>
            </a:r>
          </a:p>
          <a:p>
            <a:pPr marL="0" indent="0">
              <a:buNone/>
            </a:pPr>
            <a:r>
              <a:rPr lang="fa-IR" sz="3200" b="1" dirty="0" smtClean="0">
                <a:cs typeface="2  Badr" panose="00000400000000000000" pitchFamily="2" charset="-78"/>
              </a:rPr>
              <a:t>ج) چند عدد سه رقمی با تکرار و بدون تکرار ارقام می توان نوشت که زوج باشد؟</a:t>
            </a:r>
          </a:p>
          <a:p>
            <a:pPr marL="0" indent="0">
              <a:buNone/>
            </a:pPr>
            <a:r>
              <a:rPr lang="fa-IR" sz="3200" b="1" dirty="0" smtClean="0">
                <a:cs typeface="2  Badr" panose="00000400000000000000" pitchFamily="2" charset="-78"/>
              </a:rPr>
              <a:t>چ) چند عدد  چهار رقمی می توان نوشت که با رقم 5 شروع شود؟ </a:t>
            </a:r>
          </a:p>
          <a:p>
            <a:pPr marL="0" indent="0">
              <a:buNone/>
            </a:pPr>
            <a:endParaRPr lang="fa-IR" sz="3200" b="1" dirty="0" smtClean="0">
              <a:cs typeface="2  Badr" panose="00000400000000000000" pitchFamily="2" charset="-78"/>
            </a:endParaRPr>
          </a:p>
        </p:txBody>
      </p:sp>
    </p:spTree>
    <p:extLst>
      <p:ext uri="{BB962C8B-B14F-4D97-AF65-F5344CB8AC3E}">
        <p14:creationId xmlns:p14="http://schemas.microsoft.com/office/powerpoint/2010/main" val="2368973157"/>
      </p:ext>
    </p:extLst>
  </p:cSld>
  <p:clrMapOvr>
    <a:masterClrMapping/>
  </p:clrMapOvr>
  <mc:AlternateContent xmlns:mc="http://schemas.openxmlformats.org/markup-compatibility/2006">
    <mc:Choice xmlns:p14="http://schemas.microsoft.com/office/powerpoint/2010/main"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1">
                                            <p:txEl>
                                              <p:pRg st="0" end="0"/>
                                            </p:txEl>
                                          </p:spTgt>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11">
                                            <p:txEl>
                                              <p:pRg st="1" end="1"/>
                                            </p:txEl>
                                          </p:spTgt>
                                        </p:tgtEl>
                                        <p:attrNameLst>
                                          <p:attrName>r</p:attrName>
                                        </p:attrNameLst>
                                      </p:cBhvr>
                                    </p:animRot>
                                  </p:childTnLst>
                                </p:cTn>
                              </p:par>
                              <p:par>
                                <p:cTn id="9" presetID="8" presetClass="emph" presetSubtype="0" fill="hold" nodeType="withEffect">
                                  <p:stCondLst>
                                    <p:cond delay="0"/>
                                  </p:stCondLst>
                                  <p:childTnLst>
                                    <p:animRot by="21600000">
                                      <p:cBhvr>
                                        <p:cTn id="10" dur="2000" fill="hold"/>
                                        <p:tgtEl>
                                          <p:spTgt spid="11">
                                            <p:txEl>
                                              <p:pRg st="2" end="2"/>
                                            </p:txEl>
                                          </p:spTgt>
                                        </p:tgtEl>
                                        <p:attrNameLst>
                                          <p:attrName>r</p:attrName>
                                        </p:attrNameLst>
                                      </p:cBhvr>
                                    </p:animRot>
                                  </p:childTnLst>
                                </p:cTn>
                              </p:par>
                              <p:par>
                                <p:cTn id="11" presetID="8" presetClass="emph" presetSubtype="0" fill="hold" nodeType="withEffect">
                                  <p:stCondLst>
                                    <p:cond delay="0"/>
                                  </p:stCondLst>
                                  <p:childTnLst>
                                    <p:animRot by="21600000">
                                      <p:cBhvr>
                                        <p:cTn id="12" dur="2000" fill="hold"/>
                                        <p:tgtEl>
                                          <p:spTgt spid="11">
                                            <p:txEl>
                                              <p:pRg st="3" end="3"/>
                                            </p:txEl>
                                          </p:spTgt>
                                        </p:tgtEl>
                                        <p:attrNameLst>
                                          <p:attrName>r</p:attrName>
                                        </p:attrNameLst>
                                      </p:cBhvr>
                                    </p:animRot>
                                  </p:childTnLst>
                                </p:cTn>
                              </p:par>
                              <p:par>
                                <p:cTn id="13" presetID="8" presetClass="emph" presetSubtype="0" fill="hold" nodeType="withEffect">
                                  <p:stCondLst>
                                    <p:cond delay="0"/>
                                  </p:stCondLst>
                                  <p:childTnLst>
                                    <p:animRot by="21600000">
                                      <p:cBhvr>
                                        <p:cTn id="14" dur="2000" fill="hold"/>
                                        <p:tgtEl>
                                          <p:spTgt spid="11">
                                            <p:txEl>
                                              <p:pRg st="4" end="4"/>
                                            </p:txEl>
                                          </p:spTgt>
                                        </p:tgtEl>
                                        <p:attrNameLst>
                                          <p:attrName>r</p:attrName>
                                        </p:attrNameLst>
                                      </p:cBhvr>
                                    </p:animRot>
                                  </p:childTnLst>
                                </p:cTn>
                              </p:par>
                              <p:par>
                                <p:cTn id="15" presetID="8" presetClass="emph" presetSubtype="0" fill="hold" nodeType="withEffect">
                                  <p:stCondLst>
                                    <p:cond delay="0"/>
                                  </p:stCondLst>
                                  <p:childTnLst>
                                    <p:animRot by="21600000">
                                      <p:cBhvr>
                                        <p:cTn id="16" dur="2000" fill="hold"/>
                                        <p:tgtEl>
                                          <p:spTgt spid="11">
                                            <p:txEl>
                                              <p:pRg st="5" end="5"/>
                                            </p:txEl>
                                          </p:spTgt>
                                        </p:tgtEl>
                                        <p:attrNameLst>
                                          <p:attrName>r</p:attrName>
                                        </p:attrNameLst>
                                      </p:cBhvr>
                                    </p:animRot>
                                  </p:childTnLst>
                                </p:cTn>
                              </p:par>
                              <p:par>
                                <p:cTn id="17" presetID="8" presetClass="emph" presetSubtype="0" fill="hold" nodeType="withEffect">
                                  <p:stCondLst>
                                    <p:cond delay="0"/>
                                  </p:stCondLst>
                                  <p:childTnLst>
                                    <p:animRot by="21600000">
                                      <p:cBhvr>
                                        <p:cTn id="18" dur="2000" fill="hold"/>
                                        <p:tgtEl>
                                          <p:spTgt spid="11">
                                            <p:txEl>
                                              <p:pRg st="6" end="6"/>
                                            </p:txEl>
                                          </p:spTgt>
                                        </p:tgtEl>
                                        <p:attrNameLst>
                                          <p:attrName>r</p:attrName>
                                        </p:attrNameLst>
                                      </p:cBhvr>
                                    </p:animRot>
                                  </p:childTnLst>
                                </p:cTn>
                              </p:par>
                              <p:par>
                                <p:cTn id="19" presetID="8" presetClass="emph" presetSubtype="0" fill="hold" nodeType="withEffect">
                                  <p:stCondLst>
                                    <p:cond delay="0"/>
                                  </p:stCondLst>
                                  <p:childTnLst>
                                    <p:animRot by="21600000">
                                      <p:cBhvr>
                                        <p:cTn id="20" dur="2000" fill="hold"/>
                                        <p:tgtEl>
                                          <p:spTgt spid="11">
                                            <p:txEl>
                                              <p:pRg st="7" end="7"/>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365125"/>
                <a:ext cx="10515600" cy="5811838"/>
              </a:xfrm>
            </p:spPr>
            <p:txBody>
              <a:bodyPr>
                <a:normAutofit fontScale="92500" lnSpcReduction="20000"/>
              </a:bodyPr>
              <a:lstStyle/>
              <a:p>
                <a:pPr marL="0" indent="0">
                  <a:buNone/>
                </a:pPr>
                <a:r>
                  <a:rPr lang="fa-IR" b="1" dirty="0" smtClean="0">
                    <a:solidFill>
                      <a:srgbClr val="00B050"/>
                    </a:solidFill>
                    <a:cs typeface="2  Badr" panose="00000400000000000000" pitchFamily="2" charset="-78"/>
                  </a:rPr>
                  <a:t>پاسخ: </a:t>
                </a:r>
                <a:r>
                  <a:rPr lang="fa-IR" b="1" dirty="0" smtClean="0">
                    <a:cs typeface="2  Badr" panose="00000400000000000000" pitchFamily="2" charset="-78"/>
                  </a:rPr>
                  <a:t>الف) بر ای کد سه رقمی هر رقم 5 حالت وجوددارد(برای کد، سمت چپ می تواند صفر باشد)</a:t>
                </a:r>
              </a:p>
              <a:p>
                <a:pPr marL="0" indent="0" algn="l">
                  <a:buNone/>
                </a:pPr>
                <a:r>
                  <a:rPr lang="en-US" b="1" dirty="0" smtClean="0">
                    <a:cs typeface="2  Badr" panose="00000400000000000000" pitchFamily="2" charset="-78"/>
                  </a:rPr>
                  <a:t>5×5×5=125</a:t>
                </a:r>
                <a:endParaRPr lang="fa-IR" b="1" dirty="0" smtClean="0">
                  <a:cs typeface="2  Badr" panose="00000400000000000000" pitchFamily="2" charset="-78"/>
                </a:endParaRPr>
              </a:p>
              <a:p>
                <a:pPr marL="0" indent="0">
                  <a:buNone/>
                </a:pPr>
                <a:r>
                  <a:rPr lang="fa-IR" b="1" dirty="0" smtClean="0">
                    <a:cs typeface="2  Badr" panose="00000400000000000000" pitchFamily="2" charset="-78"/>
                  </a:rPr>
                  <a:t>ب) برای کد تلفن باید حتما سمت چپ صفر باشد و از سمت چپ دومین رقم هم نمی تواند صفر باشد با اعمال این محدودیت ها داریم: </a:t>
                </a:r>
              </a:p>
              <a:p>
                <a:pPr marL="0" indent="0" algn="l">
                  <a:buNone/>
                </a:pPr>
                <a:r>
                  <a:rPr lang="en-US" b="1" dirty="0" smtClean="0">
                    <a:cs typeface="2  Badr" panose="00000400000000000000" pitchFamily="2" charset="-78"/>
                  </a:rPr>
                  <a:t>1×4×5×5=100</a:t>
                </a:r>
              </a:p>
              <a:p>
                <a:pPr marL="0" indent="0">
                  <a:buNone/>
                </a:pPr>
                <a:r>
                  <a:rPr lang="fa-IR" b="1" dirty="0" smtClean="0">
                    <a:cs typeface="2  Badr" panose="00000400000000000000" pitchFamily="2" charset="-78"/>
                  </a:rPr>
                  <a:t>پ) برای کد خارج کشور رقم سمت چپ نباید صفر باشد و بقیه ارقام مشکلی ندارند: </a:t>
                </a:r>
              </a:p>
              <a:p>
                <a:pPr marL="0" indent="0" algn="l">
                  <a:buNone/>
                </a:pPr>
                <a:r>
                  <a:rPr lang="en-US" b="1" dirty="0" smtClean="0">
                    <a:cs typeface="2  Badr" panose="00000400000000000000" pitchFamily="2" charset="-78"/>
                  </a:rPr>
                  <a:t>4×5×5×5×5=4×</a:t>
                </a:r>
                <a14:m>
                  <m:oMath xmlns:m="http://schemas.openxmlformats.org/officeDocument/2006/math">
                    <m:sSup>
                      <m:sSupPr>
                        <m:ctrlPr>
                          <a:rPr lang="en-US" b="1" i="1" smtClean="0">
                            <a:latin typeface="Cambria Math" panose="02040503050406030204" pitchFamily="18" charset="0"/>
                            <a:cs typeface="2  Badr" panose="00000400000000000000" pitchFamily="2" charset="-78"/>
                          </a:rPr>
                        </m:ctrlPr>
                      </m:sSupPr>
                      <m:e>
                        <m:r>
                          <m:rPr>
                            <m:nor/>
                          </m:rPr>
                          <a:rPr lang="en-US" b="1" dirty="0">
                            <a:cs typeface="2  Badr" panose="00000400000000000000" pitchFamily="2" charset="-78"/>
                          </a:rPr>
                          <m:t>5</m:t>
                        </m:r>
                      </m:e>
                      <m:sup>
                        <m:r>
                          <a:rPr lang="en-US" b="1" i="1" smtClean="0">
                            <a:latin typeface="Cambria Math" panose="02040503050406030204" pitchFamily="18" charset="0"/>
                            <a:cs typeface="2  Badr" panose="00000400000000000000" pitchFamily="2" charset="-78"/>
                          </a:rPr>
                          <m:t>𝟒</m:t>
                        </m:r>
                      </m:sup>
                    </m:sSup>
                  </m:oMath>
                </a14:m>
                <a:endParaRPr lang="fa-IR" b="1" dirty="0" smtClean="0">
                  <a:cs typeface="2  Badr" panose="00000400000000000000" pitchFamily="2" charset="-78"/>
                </a:endParaRPr>
              </a:p>
              <a:p>
                <a:pPr marL="0" indent="0">
                  <a:buNone/>
                </a:pPr>
                <a:r>
                  <a:rPr lang="fa-IR" b="1" dirty="0" smtClean="0">
                    <a:cs typeface="2  Badr" panose="00000400000000000000" pitchFamily="2" charset="-78"/>
                  </a:rPr>
                  <a:t>ت) عدد سه رقمی باتکرار و بدون تکرار: </a:t>
                </a:r>
              </a:p>
              <a:p>
                <a:pPr marL="0" indent="0" algn="ctr">
                  <a:buNone/>
                </a:pPr>
                <a:r>
                  <a:rPr lang="en-US" b="1" dirty="0" smtClean="0">
                    <a:cs typeface="2  Badr" panose="00000400000000000000" pitchFamily="2" charset="-78"/>
                  </a:rPr>
                  <a:t>4×5×5=100</a:t>
                </a:r>
                <a:r>
                  <a:rPr lang="fa-IR" b="1" dirty="0" smtClean="0">
                    <a:cs typeface="2  Badr" panose="00000400000000000000" pitchFamily="2" charset="-78"/>
                  </a:rPr>
                  <a:t>          عدد سه رقمی با تکرار</a:t>
                </a:r>
              </a:p>
              <a:p>
                <a:pPr marL="0" indent="0" algn="ctr">
                  <a:buNone/>
                </a:pPr>
                <a:r>
                  <a:rPr lang="en-US" b="1" dirty="0" smtClean="0">
                    <a:cs typeface="2  Badr" panose="00000400000000000000" pitchFamily="2" charset="-78"/>
                  </a:rPr>
                  <a:t>4×4×3=48</a:t>
                </a:r>
                <a:r>
                  <a:rPr lang="fa-IR" b="1" dirty="0" smtClean="0">
                    <a:cs typeface="2  Badr" panose="00000400000000000000" pitchFamily="2" charset="-78"/>
                  </a:rPr>
                  <a:t>          </a:t>
                </a:r>
                <a:r>
                  <a:rPr lang="fa-IR" b="1" dirty="0">
                    <a:cs typeface="2  Badr" panose="00000400000000000000" pitchFamily="2" charset="-78"/>
                  </a:rPr>
                  <a:t>عدد سه رقمی با </a:t>
                </a:r>
                <a:r>
                  <a:rPr lang="fa-IR" b="1" dirty="0" smtClean="0">
                    <a:cs typeface="2  Badr" panose="00000400000000000000" pitchFamily="2" charset="-78"/>
                  </a:rPr>
                  <a:t>تکرار</a:t>
                </a:r>
              </a:p>
              <a:p>
                <a:pPr marL="0" indent="0">
                  <a:buNone/>
                </a:pPr>
                <a:r>
                  <a:rPr lang="fa-IR" b="1" dirty="0" smtClean="0">
                    <a:cs typeface="2  Badr" panose="00000400000000000000" pitchFamily="2" charset="-78"/>
                  </a:rPr>
                  <a:t>دقت کنید در عدد سه رقمی با تکرار صدگان نمی تواند صفر باشد، پس 4 حالت و برای سایر مکان ها 5 حالت وجود دارد. </a:t>
                </a:r>
              </a:p>
              <a:p>
                <a:pPr marL="0" indent="0">
                  <a:buNone/>
                </a:pPr>
                <a:r>
                  <a:rPr lang="fa-IR" b="1" dirty="0" smtClean="0">
                    <a:cs typeface="2  Badr" panose="00000400000000000000" pitchFamily="2" charset="-78"/>
                  </a:rPr>
                  <a:t>برای عدد سه رقمی بدون تکرار سمت چپ نمی تواند صفر باشد یکی از ارقام غیرصفررا قرار می دهیم پس 4 حالت وجود دارد. در رقم صدگان 4 حالت چون صفر در این مکان می توان قرار داد. و در مکان یکان 3 حالت وجود دارد.</a:t>
                </a:r>
                <a:endParaRPr lang="en-US" b="1" dirty="0">
                  <a:cs typeface="2  Badr" panose="00000400000000000000" pitchFamily="2" charset="-78"/>
                </a:endParaRPr>
              </a:p>
              <a:p>
                <a:pPr marL="0" indent="0" algn="ctr">
                  <a:buNone/>
                </a:pPr>
                <a:endParaRPr lang="en-US" b="1" dirty="0" smtClean="0">
                  <a:cs typeface="2  Badr" panose="00000400000000000000" pitchFamily="2" charset="-78"/>
                </a:endParaRPr>
              </a:p>
              <a:p>
                <a:pPr marL="0" indent="0" algn="l">
                  <a:buNone/>
                </a:pPr>
                <a:endParaRPr lang="fa-IR" b="1" dirty="0" smtClean="0">
                  <a:cs typeface="2  Badr" panose="00000400000000000000" pitchFamily="2" charset="-78"/>
                </a:endParaRPr>
              </a:p>
              <a:p>
                <a:pPr marL="0" indent="0">
                  <a:buNone/>
                </a:pPr>
                <a:endParaRPr lang="fa-IR" b="1" dirty="0">
                  <a:cs typeface="2  Badr" panose="00000400000000000000" pitchFamily="2" charset="-78"/>
                </a:endParaRPr>
              </a:p>
              <a:p>
                <a:pPr marL="0" indent="0" algn="l">
                  <a:buNone/>
                </a:pPr>
                <a:endParaRPr lang="fa-IR" b="1" dirty="0" smtClean="0">
                  <a:cs typeface="2  Badr" panose="00000400000000000000" pitchFamily="2" charset="-7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365125"/>
                <a:ext cx="10515600" cy="5811838"/>
              </a:xfrm>
              <a:blipFill rotWithShape="0">
                <a:blip r:embed="rId2"/>
                <a:stretch>
                  <a:fillRect l="-986" t="-2413" r="-986"/>
                </a:stretch>
              </a:blipFill>
            </p:spPr>
            <p:txBody>
              <a:bodyPr/>
              <a:lstStyle/>
              <a:p>
                <a:r>
                  <a:rPr lang="fa-IR">
                    <a:noFill/>
                  </a:rPr>
                  <a:t> </a:t>
                </a:r>
              </a:p>
            </p:txBody>
          </p:sp>
        </mc:Fallback>
      </mc:AlternateContent>
      <p:sp>
        <p:nvSpPr>
          <p:cNvPr id="4" name="Slide Number Placeholder 3"/>
          <p:cNvSpPr>
            <a:spLocks noGrp="1"/>
          </p:cNvSpPr>
          <p:nvPr>
            <p:ph type="sldNum" sz="quarter" idx="12"/>
          </p:nvPr>
        </p:nvSpPr>
        <p:spPr/>
        <p:txBody>
          <a:bodyPr/>
          <a:lstStyle/>
          <a:p>
            <a:fld id="{C56D3439-AB24-45D9-BC31-4C4A48132097}" type="slidenum">
              <a:rPr lang="fa-IR" smtClean="0"/>
              <a:t>21</a:t>
            </a:fld>
            <a:endParaRPr lang="fa-IR"/>
          </a:p>
        </p:txBody>
      </p:sp>
      <p:cxnSp>
        <p:nvCxnSpPr>
          <p:cNvPr id="8" name="Straight Arrow Connector 7"/>
          <p:cNvCxnSpPr/>
          <p:nvPr/>
        </p:nvCxnSpPr>
        <p:spPr>
          <a:xfrm>
            <a:off x="6215889" y="3617843"/>
            <a:ext cx="531329" cy="0"/>
          </a:xfrm>
          <a:prstGeom prst="straightConnector1">
            <a:avLst/>
          </a:prstGeom>
          <a:ln w="38100">
            <a:solidFill>
              <a:srgbClr val="FF0000"/>
            </a:solidFill>
            <a:prstDash val="sysDash"/>
            <a:tailEnd type="triangle"/>
          </a:ln>
          <a:effectLst/>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a:off x="6282151" y="4035286"/>
            <a:ext cx="531329" cy="0"/>
          </a:xfrm>
          <a:prstGeom prst="straightConnector1">
            <a:avLst/>
          </a:prstGeom>
          <a:ln w="38100">
            <a:solidFill>
              <a:srgbClr val="FF0000"/>
            </a:solidFill>
            <a:prstDash val="sysDash"/>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037823657"/>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nodeType="clickEffect">
                                  <p:stCondLst>
                                    <p:cond delay="0"/>
                                  </p:stCondLst>
                                  <p:childTnLst>
                                    <p:set>
                                      <p:cBhvr>
                                        <p:cTn id="72" dur="1" fill="hold">
                                          <p:stCondLst>
                                            <p:cond delay="0"/>
                                          </p:stCondLst>
                                        </p:cTn>
                                        <p:tgtEl>
                                          <p:spTgt spid="8"/>
                                        </p:tgtEl>
                                        <p:attrNameLst>
                                          <p:attrName>style.visibility</p:attrName>
                                        </p:attrNameLst>
                                      </p:cBhvr>
                                      <p:to>
                                        <p:strVal val="visible"/>
                                      </p:to>
                                    </p:set>
                                    <p:animEffect transition="in" filter="barn(inVertical)">
                                      <p:cBhvr>
                                        <p:cTn id="7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218941"/>
                <a:ext cx="10515600" cy="5958022"/>
              </a:xfrm>
            </p:spPr>
            <p:txBody>
              <a:bodyPr>
                <a:normAutofit fontScale="92500" lnSpcReduction="20000"/>
              </a:bodyPr>
              <a:lstStyle/>
              <a:p>
                <a:pPr marL="0" indent="0">
                  <a:buNone/>
                </a:pPr>
                <a:r>
                  <a:rPr lang="fa-IR" b="1" dirty="0" smtClean="0">
                    <a:cs typeface="2  Badr" panose="00000400000000000000" pitchFamily="2" charset="-78"/>
                  </a:rPr>
                  <a:t>ث) در مکان یکان اعداد (1 و 3 و 5 ) که 3 حالت هستند می تواند قرار داشته باشند، یکی از آن ها را قرار می دهیم در مکان سمت چپ صفر نمی تواند باشد و یکی را نیز در مکان یکان قرار دادیم&amp; پس 3 حالت وجود دارد و در مکان بعدی یکی از این حالت ها کم می شود ولی صفر می تواند قرار بگیرد و در مکان دهگان 2 حالت وجود دارد: </a:t>
                </a:r>
              </a:p>
              <a:p>
                <a:pPr marL="0" indent="0" algn="l">
                  <a:buNone/>
                </a:pPr>
                <a:r>
                  <a:rPr lang="en-US" b="1" dirty="0" smtClean="0">
                    <a:cs typeface="2  Badr" panose="00000400000000000000" pitchFamily="2" charset="-78"/>
                  </a:rPr>
                  <a:t>3×3×2×3=54</a:t>
                </a:r>
                <a:endParaRPr lang="fa-IR" b="1" dirty="0" smtClean="0">
                  <a:cs typeface="2  Badr" panose="00000400000000000000" pitchFamily="2" charset="-78"/>
                </a:endParaRPr>
              </a:p>
              <a:p>
                <a:pPr marL="0" indent="0">
                  <a:buNone/>
                </a:pPr>
                <a:r>
                  <a:rPr lang="fa-IR" b="1" dirty="0" smtClean="0">
                    <a:cs typeface="2  Badr" panose="00000400000000000000" pitchFamily="2" charset="-78"/>
                  </a:rPr>
                  <a:t>ج) عدد سه رقمی زوج با تکرار: </a:t>
                </a:r>
              </a:p>
              <a:p>
                <a:pPr marL="0" indent="0">
                  <a:buNone/>
                </a:pPr>
                <a:r>
                  <a:rPr lang="fa-IR" b="1" dirty="0" smtClean="0">
                    <a:cs typeface="2  Badr" panose="00000400000000000000" pitchFamily="2" charset="-78"/>
                  </a:rPr>
                  <a:t>0 رقم یکان باشد:    </a:t>
                </a:r>
                <a:r>
                  <a:rPr lang="en-US" b="1" dirty="0" smtClean="0">
                    <a:cs typeface="2  Badr" panose="00000400000000000000" pitchFamily="2" charset="-78"/>
                  </a:rPr>
                  <a:t>4×5×1=20</a:t>
                </a:r>
                <a:endParaRPr lang="fa-IR" b="1" dirty="0" smtClean="0">
                  <a:cs typeface="2  Badr" panose="00000400000000000000" pitchFamily="2" charset="-78"/>
                </a:endParaRPr>
              </a:p>
              <a:p>
                <a:pPr marL="0" indent="0">
                  <a:buNone/>
                </a:pPr>
                <a:r>
                  <a:rPr lang="fa-IR" b="1" dirty="0" smtClean="0">
                    <a:cs typeface="2  Badr" panose="00000400000000000000" pitchFamily="2" charset="-78"/>
                  </a:rPr>
                  <a:t>2) 4 رقم یکان باشد: </a:t>
                </a:r>
                <a:r>
                  <a:rPr lang="en-US" b="1" dirty="0">
                    <a:cs typeface="2  Badr" panose="00000400000000000000" pitchFamily="2" charset="-78"/>
                  </a:rPr>
                  <a:t>4×5×1=20</a:t>
                </a:r>
                <a:endParaRPr lang="fa-IR" b="1" dirty="0">
                  <a:cs typeface="2  Badr" panose="00000400000000000000" pitchFamily="2" charset="-78"/>
                </a:endParaRPr>
              </a:p>
              <a:p>
                <a:pPr marL="0" indent="0">
                  <a:buNone/>
                </a:pPr>
                <a:r>
                  <a:rPr lang="fa-IR" b="1" dirty="0" smtClean="0">
                    <a:cs typeface="2  Badr" panose="00000400000000000000" pitchFamily="2" charset="-78"/>
                  </a:rPr>
                  <a:t>بنابر اصل جمع داریم:       </a:t>
                </a:r>
                <a:r>
                  <a:rPr lang="en-US" b="1" dirty="0" smtClean="0">
                    <a:cs typeface="2  Badr" panose="00000400000000000000" pitchFamily="2" charset="-78"/>
                  </a:rPr>
                  <a:t>20+20=40</a:t>
                </a:r>
                <a:endParaRPr lang="fa-IR" b="1" dirty="0" smtClean="0">
                  <a:cs typeface="2  Badr" panose="00000400000000000000" pitchFamily="2" charset="-78"/>
                </a:endParaRPr>
              </a:p>
              <a:p>
                <a:pPr marL="0" indent="0">
                  <a:buNone/>
                </a:pPr>
                <a:r>
                  <a:rPr lang="fa-IR" b="1" dirty="0">
                    <a:cs typeface="2  Badr" panose="00000400000000000000" pitchFamily="2" charset="-78"/>
                  </a:rPr>
                  <a:t> عدد سه رقمی زوج با تکرار: </a:t>
                </a:r>
              </a:p>
              <a:p>
                <a:pPr marL="0" indent="0">
                  <a:buNone/>
                </a:pPr>
                <a:r>
                  <a:rPr lang="fa-IR" b="1" dirty="0">
                    <a:cs typeface="2  Badr" panose="00000400000000000000" pitchFamily="2" charset="-78"/>
                  </a:rPr>
                  <a:t>0 رقم یکان باشد:    </a:t>
                </a:r>
                <a:r>
                  <a:rPr lang="en-US" b="1" dirty="0" smtClean="0">
                    <a:cs typeface="2  Badr" panose="00000400000000000000" pitchFamily="2" charset="-78"/>
                  </a:rPr>
                  <a:t>4×3×1=12</a:t>
                </a:r>
                <a:endParaRPr lang="fa-IR" b="1" dirty="0">
                  <a:cs typeface="2  Badr" panose="00000400000000000000" pitchFamily="2" charset="-78"/>
                </a:endParaRPr>
              </a:p>
              <a:p>
                <a:pPr marL="0" indent="0">
                  <a:buNone/>
                </a:pPr>
                <a:r>
                  <a:rPr lang="fa-IR" b="1" dirty="0">
                    <a:cs typeface="2  Badr" panose="00000400000000000000" pitchFamily="2" charset="-78"/>
                  </a:rPr>
                  <a:t>2) 4 رقم یکان باشد: </a:t>
                </a:r>
                <a:r>
                  <a:rPr lang="en-US" b="1" dirty="0" smtClean="0">
                    <a:cs typeface="2  Badr" panose="00000400000000000000" pitchFamily="2" charset="-78"/>
                  </a:rPr>
                  <a:t>3×3×1=9</a:t>
                </a:r>
                <a:endParaRPr lang="fa-IR" b="1" dirty="0">
                  <a:cs typeface="2  Badr" panose="00000400000000000000" pitchFamily="2" charset="-78"/>
                </a:endParaRPr>
              </a:p>
              <a:p>
                <a:pPr marL="0" indent="0">
                  <a:buNone/>
                </a:pPr>
                <a:r>
                  <a:rPr lang="fa-IR" b="1" dirty="0" smtClean="0">
                    <a:cs typeface="2  Badr" panose="00000400000000000000" pitchFamily="2" charset="-78"/>
                  </a:rPr>
                  <a:t>بنابر </a:t>
                </a:r>
                <a:r>
                  <a:rPr lang="fa-IR" b="1" dirty="0">
                    <a:cs typeface="2  Badr" panose="00000400000000000000" pitchFamily="2" charset="-78"/>
                  </a:rPr>
                  <a:t>اصل جمع داریم:       </a:t>
                </a:r>
                <a:r>
                  <a:rPr lang="en-US" b="1" dirty="0" smtClean="0">
                    <a:cs typeface="2  Badr" panose="00000400000000000000" pitchFamily="2" charset="-78"/>
                  </a:rPr>
                  <a:t>12+9=21</a:t>
                </a:r>
                <a:endParaRPr lang="fa-IR" b="1" dirty="0">
                  <a:cs typeface="2  Badr" panose="00000400000000000000" pitchFamily="2" charset="-78"/>
                </a:endParaRPr>
              </a:p>
              <a:p>
                <a:pPr marL="0" indent="0">
                  <a:buNone/>
                </a:pPr>
                <a:r>
                  <a:rPr lang="fa-IR" b="1" dirty="0" smtClean="0">
                    <a:cs typeface="2  Badr" panose="00000400000000000000" pitchFamily="2" charset="-78"/>
                  </a:rPr>
                  <a:t>چ)</a:t>
                </a:r>
              </a:p>
              <a:p>
                <a:pPr marL="0" indent="0" algn="l">
                  <a:buNone/>
                </a:pPr>
                <a:r>
                  <a:rPr lang="fa-IR" b="1" dirty="0" smtClean="0">
                    <a:cs typeface="2  Badr" panose="00000400000000000000" pitchFamily="2" charset="-78"/>
                  </a:rPr>
                  <a:t> </a:t>
                </a:r>
                <a:r>
                  <a:rPr lang="en-US" b="1" dirty="0" smtClean="0">
                    <a:cs typeface="2  Badr" panose="00000400000000000000" pitchFamily="2" charset="-78"/>
                  </a:rPr>
                  <a:t>1×5×5×5×5=</a:t>
                </a:r>
                <a14:m>
                  <m:oMath xmlns:m="http://schemas.openxmlformats.org/officeDocument/2006/math">
                    <m:sSup>
                      <m:sSupPr>
                        <m:ctrlPr>
                          <a:rPr lang="en-US" b="1" i="1" smtClean="0">
                            <a:latin typeface="Cambria Math" panose="02040503050406030204" pitchFamily="18" charset="0"/>
                            <a:cs typeface="2  Badr" panose="00000400000000000000" pitchFamily="2" charset="-78"/>
                          </a:rPr>
                        </m:ctrlPr>
                      </m:sSupPr>
                      <m:e>
                        <m:r>
                          <a:rPr lang="en-US" b="1" i="1" smtClean="0">
                            <a:latin typeface="Cambria Math" panose="02040503050406030204" pitchFamily="18" charset="0"/>
                            <a:cs typeface="2  Badr" panose="00000400000000000000" pitchFamily="2" charset="-78"/>
                          </a:rPr>
                          <m:t>𝟓</m:t>
                        </m:r>
                      </m:e>
                      <m:sup>
                        <m:r>
                          <a:rPr lang="en-US" b="1" i="1" smtClean="0">
                            <a:latin typeface="Cambria Math" panose="02040503050406030204" pitchFamily="18" charset="0"/>
                            <a:cs typeface="2  Badr" panose="00000400000000000000" pitchFamily="2" charset="-78"/>
                          </a:rPr>
                          <m:t>𝟒</m:t>
                        </m:r>
                      </m:sup>
                    </m:sSup>
                  </m:oMath>
                </a14:m>
                <a:endParaRPr lang="fa-IR" b="1" dirty="0" smtClean="0">
                  <a:cs typeface="2  Badr" panose="00000400000000000000" pitchFamily="2" charset="-78"/>
                </a:endParaRPr>
              </a:p>
              <a:p>
                <a:pPr marL="0" indent="0">
                  <a:buNone/>
                </a:pPr>
                <a:endParaRPr lang="fa-IR" b="1" dirty="0">
                  <a:cs typeface="2  Badr" panose="00000400000000000000" pitchFamily="2" charset="-78"/>
                </a:endParaRPr>
              </a:p>
              <a:p>
                <a:pPr marL="0" indent="0">
                  <a:buNone/>
                </a:pPr>
                <a:endParaRPr lang="fa-IR" b="1" dirty="0" smtClean="0">
                  <a:cs typeface="2  Badr" panose="00000400000000000000" pitchFamily="2" charset="-78"/>
                </a:endParaRPr>
              </a:p>
              <a:p>
                <a:pPr marL="0" indent="0" algn="l">
                  <a:buNone/>
                </a:pPr>
                <a:endParaRPr lang="en-US" b="1" dirty="0">
                  <a:cs typeface="2  Badr" panose="00000400000000000000" pitchFamily="2" charset="-78"/>
                </a:endParaRPr>
              </a:p>
              <a:p>
                <a:pPr marL="0" indent="0" algn="l">
                  <a:buNone/>
                </a:pPr>
                <a:endParaRPr lang="fa-IR" b="1" dirty="0" smtClean="0">
                  <a:cs typeface="2  Badr" panose="00000400000000000000" pitchFamily="2" charset="-78"/>
                </a:endParaRPr>
              </a:p>
              <a:p>
                <a:pPr marL="0" indent="0">
                  <a:buNone/>
                </a:pPr>
                <a:endParaRPr lang="fa-IR" b="1" dirty="0" smtClean="0">
                  <a:cs typeface="2  Badr" panose="00000400000000000000" pitchFamily="2" charset="-7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218941"/>
                <a:ext cx="10515600" cy="5958022"/>
              </a:xfrm>
              <a:blipFill rotWithShape="0">
                <a:blip r:embed="rId2"/>
                <a:stretch>
                  <a:fillRect l="-986" t="-2354" r="-1043"/>
                </a:stretch>
              </a:blipFill>
            </p:spPr>
            <p:txBody>
              <a:bodyPr/>
              <a:lstStyle/>
              <a:p>
                <a:r>
                  <a:rPr lang="fa-IR">
                    <a:noFill/>
                  </a:rPr>
                  <a:t> </a:t>
                </a:r>
              </a:p>
            </p:txBody>
          </p:sp>
        </mc:Fallback>
      </mc:AlternateContent>
      <p:sp>
        <p:nvSpPr>
          <p:cNvPr id="4" name="Slide Number Placeholder 3"/>
          <p:cNvSpPr>
            <a:spLocks noGrp="1"/>
          </p:cNvSpPr>
          <p:nvPr>
            <p:ph type="sldNum" sz="quarter" idx="12"/>
          </p:nvPr>
        </p:nvSpPr>
        <p:spPr/>
        <p:txBody>
          <a:bodyPr/>
          <a:lstStyle/>
          <a:p>
            <a:fld id="{C56D3439-AB24-45D9-BC31-4C4A48132097}" type="slidenum">
              <a:rPr lang="fa-IR" smtClean="0"/>
              <a:t>22</a:t>
            </a:fld>
            <a:endParaRPr lang="fa-IR"/>
          </a:p>
        </p:txBody>
      </p:sp>
    </p:spTree>
    <p:extLst>
      <p:ext uri="{BB962C8B-B14F-4D97-AF65-F5344CB8AC3E}">
        <p14:creationId xmlns:p14="http://schemas.microsoft.com/office/powerpoint/2010/main" val="3511316790"/>
      </p:ext>
    </p:extLst>
  </p:cSld>
  <p:clrMapOvr>
    <a:masterClrMapping/>
  </p:clrMapOvr>
  <mc:AlternateContent xmlns:mc="http://schemas.openxmlformats.org/markup-compatibility/2006">
    <mc:Choice xmlns:p14="http://schemas.microsoft.com/office/powerpoint/2010/main" Requires="p14">
      <p:transition spd="slow" p14:dur="125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style.color</p:attrName>
                                        </p:attrNameLst>
                                      </p:cBhvr>
                                      <p:to>
                                        <p:clrVal>
                                          <a:schemeClr val="accent2"/>
                                        </p:clrVal>
                                      </p:to>
                                    </p:set>
                                    <p:set>
                                      <p:cBhvr>
                                        <p:cTn id="7" dur="500" fill="hold"/>
                                        <p:tgtEl>
                                          <p:spTgt spid="3">
                                            <p:txEl>
                                              <p:pRg st="0" end="0"/>
                                            </p:txEl>
                                          </p:spTgt>
                                        </p:tgtEl>
                                        <p:attrNameLst>
                                          <p:attrName>fillcolor</p:attrName>
                                        </p:attrNameLst>
                                      </p:cBhvr>
                                      <p:to>
                                        <p:clrVal>
                                          <a:schemeClr val="accent2"/>
                                        </p:clrVal>
                                      </p:to>
                                    </p:set>
                                    <p:set>
                                      <p:cBhvr>
                                        <p:cTn id="8" dur="500" fill="hold"/>
                                        <p:tgtEl>
                                          <p:spTgt spid="3">
                                            <p:txEl>
                                              <p:pRg st="0" end="0"/>
                                            </p:txEl>
                                          </p:spTgt>
                                        </p:tgtEl>
                                        <p:attrNameLst>
                                          <p:attrName>fill.type</p:attrName>
                                        </p:attrNameLst>
                                      </p:cBhvr>
                                      <p:to>
                                        <p:strVal val="solid"/>
                                      </p:to>
                                    </p:set>
                                  </p:childTnLst>
                                </p:cTn>
                              </p:par>
                              <p:par>
                                <p:cTn id="9" presetID="16" presetClass="emph" presetSubtype="0" fill="hold" nodeType="withEffect">
                                  <p:stCondLst>
                                    <p:cond delay="0"/>
                                  </p:stCondLst>
                                  <p:iterate type="lt">
                                    <p:tmPct val="4000"/>
                                  </p:iterate>
                                  <p:childTnLst>
                                    <p:set>
                                      <p:cBhvr override="childStyle">
                                        <p:cTn id="10" dur="500" fill="hold"/>
                                        <p:tgtEl>
                                          <p:spTgt spid="3">
                                            <p:txEl>
                                              <p:pRg st="1" end="1"/>
                                            </p:txEl>
                                          </p:spTgt>
                                        </p:tgtEl>
                                        <p:attrNameLst>
                                          <p:attrName>style.color</p:attrName>
                                        </p:attrNameLst>
                                      </p:cBhvr>
                                      <p:to>
                                        <p:clrVal>
                                          <a:schemeClr val="accent2"/>
                                        </p:clrVal>
                                      </p:to>
                                    </p:set>
                                    <p:set>
                                      <p:cBhvr>
                                        <p:cTn id="11" dur="500" fill="hold"/>
                                        <p:tgtEl>
                                          <p:spTgt spid="3">
                                            <p:txEl>
                                              <p:pRg st="1" end="1"/>
                                            </p:txEl>
                                          </p:spTgt>
                                        </p:tgtEl>
                                        <p:attrNameLst>
                                          <p:attrName>fillcolor</p:attrName>
                                        </p:attrNameLst>
                                      </p:cBhvr>
                                      <p:to>
                                        <p:clrVal>
                                          <a:schemeClr val="accent2"/>
                                        </p:clrVal>
                                      </p:to>
                                    </p:set>
                                    <p:set>
                                      <p:cBhvr>
                                        <p:cTn id="12" dur="500" fill="hold"/>
                                        <p:tgtEl>
                                          <p:spTgt spid="3">
                                            <p:txEl>
                                              <p:pRg st="1" end="1"/>
                                            </p:txEl>
                                          </p:spTgt>
                                        </p:tgtEl>
                                        <p:attrNameLst>
                                          <p:attrName>fill.type</p:attrName>
                                        </p:attrNameLst>
                                      </p:cBhvr>
                                      <p:to>
                                        <p:strVal val="solid"/>
                                      </p:to>
                                    </p:set>
                                  </p:childTnLst>
                                </p:cTn>
                              </p:par>
                              <p:par>
                                <p:cTn id="13" presetID="16" presetClass="emph" presetSubtype="0" fill="hold" nodeType="withEffect">
                                  <p:stCondLst>
                                    <p:cond delay="0"/>
                                  </p:stCondLst>
                                  <p:iterate type="lt">
                                    <p:tmPct val="4000"/>
                                  </p:iterate>
                                  <p:childTnLst>
                                    <p:set>
                                      <p:cBhvr override="childStyle">
                                        <p:cTn id="14" dur="500" fill="hold"/>
                                        <p:tgtEl>
                                          <p:spTgt spid="3">
                                            <p:txEl>
                                              <p:pRg st="2" end="2"/>
                                            </p:txEl>
                                          </p:spTgt>
                                        </p:tgtEl>
                                        <p:attrNameLst>
                                          <p:attrName>style.color</p:attrName>
                                        </p:attrNameLst>
                                      </p:cBhvr>
                                      <p:to>
                                        <p:clrVal>
                                          <a:schemeClr val="accent2"/>
                                        </p:clrVal>
                                      </p:to>
                                    </p:set>
                                    <p:set>
                                      <p:cBhvr>
                                        <p:cTn id="15" dur="500" fill="hold"/>
                                        <p:tgtEl>
                                          <p:spTgt spid="3">
                                            <p:txEl>
                                              <p:pRg st="2" end="2"/>
                                            </p:txEl>
                                          </p:spTgt>
                                        </p:tgtEl>
                                        <p:attrNameLst>
                                          <p:attrName>fillcolor</p:attrName>
                                        </p:attrNameLst>
                                      </p:cBhvr>
                                      <p:to>
                                        <p:clrVal>
                                          <a:schemeClr val="accent2"/>
                                        </p:clrVal>
                                      </p:to>
                                    </p:set>
                                    <p:set>
                                      <p:cBhvr>
                                        <p:cTn id="16" dur="500" fill="hold"/>
                                        <p:tgtEl>
                                          <p:spTgt spid="3">
                                            <p:txEl>
                                              <p:pRg st="2" end="2"/>
                                            </p:txEl>
                                          </p:spTgt>
                                        </p:tgtEl>
                                        <p:attrNameLst>
                                          <p:attrName>fill.type</p:attrName>
                                        </p:attrNameLst>
                                      </p:cBhvr>
                                      <p:to>
                                        <p:strVal val="solid"/>
                                      </p:to>
                                    </p:set>
                                  </p:childTnLst>
                                </p:cTn>
                              </p:par>
                              <p:par>
                                <p:cTn id="17" presetID="16" presetClass="emph" presetSubtype="0" fill="hold" nodeType="withEffect">
                                  <p:stCondLst>
                                    <p:cond delay="0"/>
                                  </p:stCondLst>
                                  <p:iterate type="lt">
                                    <p:tmPct val="4000"/>
                                  </p:iterate>
                                  <p:childTnLst>
                                    <p:set>
                                      <p:cBhvr override="childStyle">
                                        <p:cTn id="18" dur="500" fill="hold"/>
                                        <p:tgtEl>
                                          <p:spTgt spid="3">
                                            <p:txEl>
                                              <p:pRg st="3" end="3"/>
                                            </p:txEl>
                                          </p:spTgt>
                                        </p:tgtEl>
                                        <p:attrNameLst>
                                          <p:attrName>style.color</p:attrName>
                                        </p:attrNameLst>
                                      </p:cBhvr>
                                      <p:to>
                                        <p:clrVal>
                                          <a:schemeClr val="accent2"/>
                                        </p:clrVal>
                                      </p:to>
                                    </p:set>
                                    <p:set>
                                      <p:cBhvr>
                                        <p:cTn id="19" dur="500" fill="hold"/>
                                        <p:tgtEl>
                                          <p:spTgt spid="3">
                                            <p:txEl>
                                              <p:pRg st="3" end="3"/>
                                            </p:txEl>
                                          </p:spTgt>
                                        </p:tgtEl>
                                        <p:attrNameLst>
                                          <p:attrName>fillcolor</p:attrName>
                                        </p:attrNameLst>
                                      </p:cBhvr>
                                      <p:to>
                                        <p:clrVal>
                                          <a:schemeClr val="accent2"/>
                                        </p:clrVal>
                                      </p:to>
                                    </p:set>
                                    <p:set>
                                      <p:cBhvr>
                                        <p:cTn id="20" dur="500" fill="hold"/>
                                        <p:tgtEl>
                                          <p:spTgt spid="3">
                                            <p:txEl>
                                              <p:pRg st="3" end="3"/>
                                            </p:txEl>
                                          </p:spTgt>
                                        </p:tgtEl>
                                        <p:attrNameLst>
                                          <p:attrName>fill.type</p:attrName>
                                        </p:attrNameLst>
                                      </p:cBhvr>
                                      <p:to>
                                        <p:strVal val="solid"/>
                                      </p:to>
                                    </p:set>
                                  </p:childTnLst>
                                </p:cTn>
                              </p:par>
                              <p:par>
                                <p:cTn id="21" presetID="16" presetClass="emph" presetSubtype="0" fill="hold" nodeType="withEffect">
                                  <p:stCondLst>
                                    <p:cond delay="0"/>
                                  </p:stCondLst>
                                  <p:iterate type="lt">
                                    <p:tmPct val="4000"/>
                                  </p:iterate>
                                  <p:childTnLst>
                                    <p:set>
                                      <p:cBhvr override="childStyle">
                                        <p:cTn id="22" dur="500" fill="hold"/>
                                        <p:tgtEl>
                                          <p:spTgt spid="3">
                                            <p:txEl>
                                              <p:pRg st="4" end="4"/>
                                            </p:txEl>
                                          </p:spTgt>
                                        </p:tgtEl>
                                        <p:attrNameLst>
                                          <p:attrName>style.color</p:attrName>
                                        </p:attrNameLst>
                                      </p:cBhvr>
                                      <p:to>
                                        <p:clrVal>
                                          <a:schemeClr val="accent2"/>
                                        </p:clrVal>
                                      </p:to>
                                    </p:set>
                                    <p:set>
                                      <p:cBhvr>
                                        <p:cTn id="23" dur="500" fill="hold"/>
                                        <p:tgtEl>
                                          <p:spTgt spid="3">
                                            <p:txEl>
                                              <p:pRg st="4" end="4"/>
                                            </p:txEl>
                                          </p:spTgt>
                                        </p:tgtEl>
                                        <p:attrNameLst>
                                          <p:attrName>fillcolor</p:attrName>
                                        </p:attrNameLst>
                                      </p:cBhvr>
                                      <p:to>
                                        <p:clrVal>
                                          <a:schemeClr val="accent2"/>
                                        </p:clrVal>
                                      </p:to>
                                    </p:set>
                                    <p:set>
                                      <p:cBhvr>
                                        <p:cTn id="24" dur="500" fill="hold"/>
                                        <p:tgtEl>
                                          <p:spTgt spid="3">
                                            <p:txEl>
                                              <p:pRg st="4" end="4"/>
                                            </p:txEl>
                                          </p:spTgt>
                                        </p:tgtEl>
                                        <p:attrNameLst>
                                          <p:attrName>fill.type</p:attrName>
                                        </p:attrNameLst>
                                      </p:cBhvr>
                                      <p:to>
                                        <p:strVal val="solid"/>
                                      </p:to>
                                    </p:set>
                                  </p:childTnLst>
                                </p:cTn>
                              </p:par>
                              <p:par>
                                <p:cTn id="25" presetID="16" presetClass="emph" presetSubtype="0" fill="hold" nodeType="withEffect">
                                  <p:stCondLst>
                                    <p:cond delay="0"/>
                                  </p:stCondLst>
                                  <p:iterate type="lt">
                                    <p:tmPct val="4000"/>
                                  </p:iterate>
                                  <p:childTnLst>
                                    <p:set>
                                      <p:cBhvr override="childStyle">
                                        <p:cTn id="26" dur="500" fill="hold"/>
                                        <p:tgtEl>
                                          <p:spTgt spid="3">
                                            <p:txEl>
                                              <p:pRg st="5" end="5"/>
                                            </p:txEl>
                                          </p:spTgt>
                                        </p:tgtEl>
                                        <p:attrNameLst>
                                          <p:attrName>style.color</p:attrName>
                                        </p:attrNameLst>
                                      </p:cBhvr>
                                      <p:to>
                                        <p:clrVal>
                                          <a:schemeClr val="accent2"/>
                                        </p:clrVal>
                                      </p:to>
                                    </p:set>
                                    <p:set>
                                      <p:cBhvr>
                                        <p:cTn id="27" dur="500" fill="hold"/>
                                        <p:tgtEl>
                                          <p:spTgt spid="3">
                                            <p:txEl>
                                              <p:pRg st="5" end="5"/>
                                            </p:txEl>
                                          </p:spTgt>
                                        </p:tgtEl>
                                        <p:attrNameLst>
                                          <p:attrName>fillcolor</p:attrName>
                                        </p:attrNameLst>
                                      </p:cBhvr>
                                      <p:to>
                                        <p:clrVal>
                                          <a:schemeClr val="accent2"/>
                                        </p:clrVal>
                                      </p:to>
                                    </p:set>
                                    <p:set>
                                      <p:cBhvr>
                                        <p:cTn id="28" dur="500" fill="hold"/>
                                        <p:tgtEl>
                                          <p:spTgt spid="3">
                                            <p:txEl>
                                              <p:pRg st="5" end="5"/>
                                            </p:txEl>
                                          </p:spTgt>
                                        </p:tgtEl>
                                        <p:attrNameLst>
                                          <p:attrName>fill.type</p:attrName>
                                        </p:attrNameLst>
                                      </p:cBhvr>
                                      <p:to>
                                        <p:strVal val="solid"/>
                                      </p:to>
                                    </p:set>
                                  </p:childTnLst>
                                </p:cTn>
                              </p:par>
                              <p:par>
                                <p:cTn id="29" presetID="16" presetClass="emph" presetSubtype="0" fill="hold" nodeType="withEffect">
                                  <p:stCondLst>
                                    <p:cond delay="0"/>
                                  </p:stCondLst>
                                  <p:iterate type="lt">
                                    <p:tmPct val="4000"/>
                                  </p:iterate>
                                  <p:childTnLst>
                                    <p:set>
                                      <p:cBhvr override="childStyle">
                                        <p:cTn id="30" dur="500" fill="hold"/>
                                        <p:tgtEl>
                                          <p:spTgt spid="3">
                                            <p:txEl>
                                              <p:pRg st="6" end="6"/>
                                            </p:txEl>
                                          </p:spTgt>
                                        </p:tgtEl>
                                        <p:attrNameLst>
                                          <p:attrName>style.color</p:attrName>
                                        </p:attrNameLst>
                                      </p:cBhvr>
                                      <p:to>
                                        <p:clrVal>
                                          <a:schemeClr val="accent2"/>
                                        </p:clrVal>
                                      </p:to>
                                    </p:set>
                                    <p:set>
                                      <p:cBhvr>
                                        <p:cTn id="31" dur="500" fill="hold"/>
                                        <p:tgtEl>
                                          <p:spTgt spid="3">
                                            <p:txEl>
                                              <p:pRg st="6" end="6"/>
                                            </p:txEl>
                                          </p:spTgt>
                                        </p:tgtEl>
                                        <p:attrNameLst>
                                          <p:attrName>fillcolor</p:attrName>
                                        </p:attrNameLst>
                                      </p:cBhvr>
                                      <p:to>
                                        <p:clrVal>
                                          <a:schemeClr val="accent2"/>
                                        </p:clrVal>
                                      </p:to>
                                    </p:set>
                                    <p:set>
                                      <p:cBhvr>
                                        <p:cTn id="32" dur="500" fill="hold"/>
                                        <p:tgtEl>
                                          <p:spTgt spid="3">
                                            <p:txEl>
                                              <p:pRg st="6" end="6"/>
                                            </p:txEl>
                                          </p:spTgt>
                                        </p:tgtEl>
                                        <p:attrNameLst>
                                          <p:attrName>fill.type</p:attrName>
                                        </p:attrNameLst>
                                      </p:cBhvr>
                                      <p:to>
                                        <p:strVal val="solid"/>
                                      </p:to>
                                    </p:set>
                                  </p:childTnLst>
                                </p:cTn>
                              </p:par>
                              <p:par>
                                <p:cTn id="33" presetID="16" presetClass="emph" presetSubtype="0" fill="hold" nodeType="withEffect">
                                  <p:stCondLst>
                                    <p:cond delay="0"/>
                                  </p:stCondLst>
                                  <p:iterate type="lt">
                                    <p:tmPct val="4000"/>
                                  </p:iterate>
                                  <p:childTnLst>
                                    <p:set>
                                      <p:cBhvr override="childStyle">
                                        <p:cTn id="34" dur="500" fill="hold"/>
                                        <p:tgtEl>
                                          <p:spTgt spid="3">
                                            <p:txEl>
                                              <p:pRg st="7" end="7"/>
                                            </p:txEl>
                                          </p:spTgt>
                                        </p:tgtEl>
                                        <p:attrNameLst>
                                          <p:attrName>style.color</p:attrName>
                                        </p:attrNameLst>
                                      </p:cBhvr>
                                      <p:to>
                                        <p:clrVal>
                                          <a:schemeClr val="accent2"/>
                                        </p:clrVal>
                                      </p:to>
                                    </p:set>
                                    <p:set>
                                      <p:cBhvr>
                                        <p:cTn id="35" dur="500" fill="hold"/>
                                        <p:tgtEl>
                                          <p:spTgt spid="3">
                                            <p:txEl>
                                              <p:pRg st="7" end="7"/>
                                            </p:txEl>
                                          </p:spTgt>
                                        </p:tgtEl>
                                        <p:attrNameLst>
                                          <p:attrName>fillcolor</p:attrName>
                                        </p:attrNameLst>
                                      </p:cBhvr>
                                      <p:to>
                                        <p:clrVal>
                                          <a:schemeClr val="accent2"/>
                                        </p:clrVal>
                                      </p:to>
                                    </p:set>
                                    <p:set>
                                      <p:cBhvr>
                                        <p:cTn id="36" dur="500" fill="hold"/>
                                        <p:tgtEl>
                                          <p:spTgt spid="3">
                                            <p:txEl>
                                              <p:pRg st="7" end="7"/>
                                            </p:txEl>
                                          </p:spTgt>
                                        </p:tgtEl>
                                        <p:attrNameLst>
                                          <p:attrName>fill.type</p:attrName>
                                        </p:attrNameLst>
                                      </p:cBhvr>
                                      <p:to>
                                        <p:strVal val="solid"/>
                                      </p:to>
                                    </p:set>
                                  </p:childTnLst>
                                </p:cTn>
                              </p:par>
                              <p:par>
                                <p:cTn id="37" presetID="16" presetClass="emph" presetSubtype="0" fill="hold" nodeType="withEffect">
                                  <p:stCondLst>
                                    <p:cond delay="0"/>
                                  </p:stCondLst>
                                  <p:iterate type="lt">
                                    <p:tmPct val="4000"/>
                                  </p:iterate>
                                  <p:childTnLst>
                                    <p:set>
                                      <p:cBhvr override="childStyle">
                                        <p:cTn id="38" dur="500" fill="hold"/>
                                        <p:tgtEl>
                                          <p:spTgt spid="3">
                                            <p:txEl>
                                              <p:pRg st="8" end="8"/>
                                            </p:txEl>
                                          </p:spTgt>
                                        </p:tgtEl>
                                        <p:attrNameLst>
                                          <p:attrName>style.color</p:attrName>
                                        </p:attrNameLst>
                                      </p:cBhvr>
                                      <p:to>
                                        <p:clrVal>
                                          <a:schemeClr val="accent2"/>
                                        </p:clrVal>
                                      </p:to>
                                    </p:set>
                                    <p:set>
                                      <p:cBhvr>
                                        <p:cTn id="39" dur="500" fill="hold"/>
                                        <p:tgtEl>
                                          <p:spTgt spid="3">
                                            <p:txEl>
                                              <p:pRg st="8" end="8"/>
                                            </p:txEl>
                                          </p:spTgt>
                                        </p:tgtEl>
                                        <p:attrNameLst>
                                          <p:attrName>fillcolor</p:attrName>
                                        </p:attrNameLst>
                                      </p:cBhvr>
                                      <p:to>
                                        <p:clrVal>
                                          <a:schemeClr val="accent2"/>
                                        </p:clrVal>
                                      </p:to>
                                    </p:set>
                                    <p:set>
                                      <p:cBhvr>
                                        <p:cTn id="40" dur="500" fill="hold"/>
                                        <p:tgtEl>
                                          <p:spTgt spid="3">
                                            <p:txEl>
                                              <p:pRg st="8" end="8"/>
                                            </p:txEl>
                                          </p:spTgt>
                                        </p:tgtEl>
                                        <p:attrNameLst>
                                          <p:attrName>fill.type</p:attrName>
                                        </p:attrNameLst>
                                      </p:cBhvr>
                                      <p:to>
                                        <p:strVal val="solid"/>
                                      </p:to>
                                    </p:set>
                                  </p:childTnLst>
                                </p:cTn>
                              </p:par>
                              <p:par>
                                <p:cTn id="41" presetID="16" presetClass="emph" presetSubtype="0" fill="hold" nodeType="withEffect">
                                  <p:stCondLst>
                                    <p:cond delay="0"/>
                                  </p:stCondLst>
                                  <p:iterate type="lt">
                                    <p:tmPct val="4000"/>
                                  </p:iterate>
                                  <p:childTnLst>
                                    <p:set>
                                      <p:cBhvr override="childStyle">
                                        <p:cTn id="42" dur="500" fill="hold"/>
                                        <p:tgtEl>
                                          <p:spTgt spid="3">
                                            <p:txEl>
                                              <p:pRg st="9" end="9"/>
                                            </p:txEl>
                                          </p:spTgt>
                                        </p:tgtEl>
                                        <p:attrNameLst>
                                          <p:attrName>style.color</p:attrName>
                                        </p:attrNameLst>
                                      </p:cBhvr>
                                      <p:to>
                                        <p:clrVal>
                                          <a:schemeClr val="accent2"/>
                                        </p:clrVal>
                                      </p:to>
                                    </p:set>
                                    <p:set>
                                      <p:cBhvr>
                                        <p:cTn id="43" dur="500" fill="hold"/>
                                        <p:tgtEl>
                                          <p:spTgt spid="3">
                                            <p:txEl>
                                              <p:pRg st="9" end="9"/>
                                            </p:txEl>
                                          </p:spTgt>
                                        </p:tgtEl>
                                        <p:attrNameLst>
                                          <p:attrName>fillcolor</p:attrName>
                                        </p:attrNameLst>
                                      </p:cBhvr>
                                      <p:to>
                                        <p:clrVal>
                                          <a:schemeClr val="accent2"/>
                                        </p:clrVal>
                                      </p:to>
                                    </p:set>
                                    <p:set>
                                      <p:cBhvr>
                                        <p:cTn id="44" dur="500" fill="hold"/>
                                        <p:tgtEl>
                                          <p:spTgt spid="3">
                                            <p:txEl>
                                              <p:pRg st="9" end="9"/>
                                            </p:txEl>
                                          </p:spTgt>
                                        </p:tgtEl>
                                        <p:attrNameLst>
                                          <p:attrName>fill.type</p:attrName>
                                        </p:attrNameLst>
                                      </p:cBhvr>
                                      <p:to>
                                        <p:strVal val="solid"/>
                                      </p:to>
                                    </p:set>
                                  </p:childTnLst>
                                </p:cTn>
                              </p:par>
                              <p:par>
                                <p:cTn id="45" presetID="16" presetClass="emph" presetSubtype="0" fill="hold" nodeType="withEffect">
                                  <p:stCondLst>
                                    <p:cond delay="0"/>
                                  </p:stCondLst>
                                  <p:iterate type="lt">
                                    <p:tmPct val="4000"/>
                                  </p:iterate>
                                  <p:childTnLst>
                                    <p:set>
                                      <p:cBhvr override="childStyle">
                                        <p:cTn id="46" dur="500" fill="hold"/>
                                        <p:tgtEl>
                                          <p:spTgt spid="3">
                                            <p:txEl>
                                              <p:pRg st="10" end="10"/>
                                            </p:txEl>
                                          </p:spTgt>
                                        </p:tgtEl>
                                        <p:attrNameLst>
                                          <p:attrName>style.color</p:attrName>
                                        </p:attrNameLst>
                                      </p:cBhvr>
                                      <p:to>
                                        <p:clrVal>
                                          <a:schemeClr val="accent2"/>
                                        </p:clrVal>
                                      </p:to>
                                    </p:set>
                                    <p:set>
                                      <p:cBhvr>
                                        <p:cTn id="47" dur="500" fill="hold"/>
                                        <p:tgtEl>
                                          <p:spTgt spid="3">
                                            <p:txEl>
                                              <p:pRg st="10" end="10"/>
                                            </p:txEl>
                                          </p:spTgt>
                                        </p:tgtEl>
                                        <p:attrNameLst>
                                          <p:attrName>fillcolor</p:attrName>
                                        </p:attrNameLst>
                                      </p:cBhvr>
                                      <p:to>
                                        <p:clrVal>
                                          <a:schemeClr val="accent2"/>
                                        </p:clrVal>
                                      </p:to>
                                    </p:set>
                                    <p:set>
                                      <p:cBhvr>
                                        <p:cTn id="48" dur="500" fill="hold"/>
                                        <p:tgtEl>
                                          <p:spTgt spid="3">
                                            <p:txEl>
                                              <p:pRg st="10" end="10"/>
                                            </p:txEl>
                                          </p:spTgt>
                                        </p:tgtEl>
                                        <p:attrNameLst>
                                          <p:attrName>fill.type</p:attrName>
                                        </p:attrNameLst>
                                      </p:cBhvr>
                                      <p:to>
                                        <p:strVal val="solid"/>
                                      </p:to>
                                    </p:set>
                                  </p:childTnLst>
                                </p:cTn>
                              </p:par>
                              <p:par>
                                <p:cTn id="49" presetID="16" presetClass="emph" presetSubtype="0" fill="hold" nodeType="withEffect">
                                  <p:stCondLst>
                                    <p:cond delay="0"/>
                                  </p:stCondLst>
                                  <p:iterate type="lt">
                                    <p:tmPct val="4000"/>
                                  </p:iterate>
                                  <p:childTnLst>
                                    <p:set>
                                      <p:cBhvr override="childStyle">
                                        <p:cTn id="50" dur="500" fill="hold"/>
                                        <p:tgtEl>
                                          <p:spTgt spid="3">
                                            <p:txEl>
                                              <p:pRg st="11" end="11"/>
                                            </p:txEl>
                                          </p:spTgt>
                                        </p:tgtEl>
                                        <p:attrNameLst>
                                          <p:attrName>style.color</p:attrName>
                                        </p:attrNameLst>
                                      </p:cBhvr>
                                      <p:to>
                                        <p:clrVal>
                                          <a:schemeClr val="accent2"/>
                                        </p:clrVal>
                                      </p:to>
                                    </p:set>
                                    <p:set>
                                      <p:cBhvr>
                                        <p:cTn id="51" dur="500" fill="hold"/>
                                        <p:tgtEl>
                                          <p:spTgt spid="3">
                                            <p:txEl>
                                              <p:pRg st="11" end="11"/>
                                            </p:txEl>
                                          </p:spTgt>
                                        </p:tgtEl>
                                        <p:attrNameLst>
                                          <p:attrName>fillcolor</p:attrName>
                                        </p:attrNameLst>
                                      </p:cBhvr>
                                      <p:to>
                                        <p:clrVal>
                                          <a:schemeClr val="accent2"/>
                                        </p:clrVal>
                                      </p:to>
                                    </p:set>
                                    <p:set>
                                      <p:cBhvr>
                                        <p:cTn id="52" dur="500" fill="hold"/>
                                        <p:tgtEl>
                                          <p:spTgt spid="3">
                                            <p:txEl>
                                              <p:pRg st="11" end="1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10515600" cy="1325563"/>
          </a:xfrm>
        </p:spPr>
        <p:txBody>
          <a:bodyPr>
            <a:normAutofit fontScale="90000"/>
          </a:bodyPr>
          <a:lstStyle/>
          <a:p>
            <a:r>
              <a:rPr lang="en-US" dirty="0" smtClean="0"/>
              <a:t/>
            </a:r>
            <a:br>
              <a:rPr lang="en-US" dirty="0" smtClean="0"/>
            </a:br>
            <a:r>
              <a:rPr lang="fa-IR" dirty="0"/>
              <a:t/>
            </a:r>
            <a:br>
              <a:rPr lang="fa-IR" dirty="0"/>
            </a:br>
            <a:endParaRPr lang="fa-IR" dirty="0"/>
          </a:p>
        </p:txBody>
      </p:sp>
      <p:sp>
        <p:nvSpPr>
          <p:cNvPr id="3" name="Content Placeholder 2"/>
          <p:cNvSpPr>
            <a:spLocks noGrp="1"/>
          </p:cNvSpPr>
          <p:nvPr>
            <p:ph idx="1"/>
          </p:nvPr>
        </p:nvSpPr>
        <p:spPr>
          <a:xfrm>
            <a:off x="486335" y="147918"/>
            <a:ext cx="11353800" cy="6208432"/>
          </a:xfrm>
        </p:spPr>
        <p:txBody>
          <a:bodyPr>
            <a:noAutofit/>
          </a:bodyPr>
          <a:lstStyle/>
          <a:p>
            <a:pPr marL="0" indent="0">
              <a:buNone/>
            </a:pPr>
            <a:r>
              <a:rPr lang="fa-IR" b="1" dirty="0" smtClean="0">
                <a:solidFill>
                  <a:srgbClr val="FF0000"/>
                </a:solidFill>
                <a:cs typeface="2  Badr" panose="00000400000000000000" pitchFamily="2" charset="-78"/>
              </a:rPr>
              <a:t>پرسش: </a:t>
            </a:r>
            <a:r>
              <a:rPr lang="fa-IR" b="1" dirty="0" smtClean="0">
                <a:cs typeface="2  Badr" panose="00000400000000000000" pitchFamily="2" charset="-78"/>
              </a:rPr>
              <a:t>با ارقام 0 و 2 و 3 و 4 و 5 و 7 و 8 چند عدد </a:t>
            </a:r>
            <a:r>
              <a:rPr lang="fa-IR" b="1" dirty="0" smtClean="0">
                <a:cs typeface="2  Davat" panose="00000400000000000000" pitchFamily="2" charset="-78"/>
              </a:rPr>
              <a:t>4</a:t>
            </a:r>
            <a:r>
              <a:rPr lang="fa-IR" b="1" dirty="0" smtClean="0">
                <a:cs typeface="2  Badr" panose="00000400000000000000" pitchFamily="2" charset="-78"/>
              </a:rPr>
              <a:t> رقمی زوج بدون تکرار می توان نوشت؟ </a:t>
            </a:r>
            <a:endParaRPr lang="fa-IR" b="1" dirty="0" smtClean="0">
              <a:cs typeface="2  Badr" panose="00000400000000000000" pitchFamily="2" charset="-78"/>
            </a:endParaRPr>
          </a:p>
          <a:p>
            <a:pPr marL="0" indent="0">
              <a:buNone/>
            </a:pPr>
            <a:r>
              <a:rPr lang="fa-IR" b="1" dirty="0" smtClean="0">
                <a:solidFill>
                  <a:srgbClr val="00B050"/>
                </a:solidFill>
                <a:cs typeface="2  Badr" panose="00000400000000000000" pitchFamily="2" charset="-78"/>
              </a:rPr>
              <a:t>پاسخ: </a:t>
            </a:r>
            <a:r>
              <a:rPr lang="fa-IR" b="1" dirty="0" smtClean="0">
                <a:cs typeface="2  Badr" panose="00000400000000000000" pitchFamily="2" charset="-78"/>
              </a:rPr>
              <a:t>عدد چهار رقمی در صورتی زوج می شود که:(رقم سمت چپ نمی تواند صفر باشد)              </a:t>
            </a:r>
          </a:p>
          <a:p>
            <a:pPr marL="0" indent="0">
              <a:buNone/>
            </a:pPr>
            <a:r>
              <a:rPr lang="fa-IR" b="1" dirty="0" smtClean="0">
                <a:cs typeface="2  Badr" panose="00000400000000000000" pitchFamily="2" charset="-78"/>
              </a:rPr>
              <a:t>الف</a:t>
            </a:r>
            <a:r>
              <a:rPr lang="fa-IR" b="1" dirty="0" smtClean="0">
                <a:cs typeface="2  Badr" panose="00000400000000000000" pitchFamily="2" charset="-78"/>
              </a:rPr>
              <a:t>) رقم یکان آن صفر باشد:</a:t>
            </a:r>
          </a:p>
          <a:p>
            <a:pPr marL="0" indent="0" algn="l">
              <a:buNone/>
            </a:pPr>
            <a:r>
              <a:rPr lang="en-US" b="1" dirty="0" smtClean="0">
                <a:cs typeface="2  Badr" panose="00000400000000000000" pitchFamily="2" charset="-78"/>
              </a:rPr>
              <a:t>5×4×3×1=60</a:t>
            </a:r>
            <a:endParaRPr lang="fa-IR" b="1" dirty="0" smtClean="0">
              <a:cs typeface="2  Badr" panose="00000400000000000000" pitchFamily="2" charset="-78"/>
            </a:endParaRPr>
          </a:p>
          <a:p>
            <a:pPr marL="0" indent="0">
              <a:buNone/>
            </a:pPr>
            <a:r>
              <a:rPr lang="fa-IR" b="1" dirty="0" smtClean="0">
                <a:cs typeface="2  Badr" panose="00000400000000000000" pitchFamily="2" charset="-78"/>
              </a:rPr>
              <a:t>رقم یکان ۱ حالت وجود دارد. رقم سمت چپ ۵ حالت  و چون بدون تکرار است پس از هر مرحله یکی از حالت ها کم می کنیم. </a:t>
            </a:r>
          </a:p>
          <a:p>
            <a:pPr marL="0" indent="0">
              <a:buNone/>
            </a:pPr>
            <a:r>
              <a:rPr lang="fa-IR" b="1" dirty="0" smtClean="0">
                <a:cs typeface="2  Badr" panose="00000400000000000000" pitchFamily="2" charset="-78"/>
              </a:rPr>
              <a:t>ب) رقم یکان ۲ و ۴ و ۸ باشد: </a:t>
            </a:r>
            <a:endParaRPr lang="fa-IR" b="1" dirty="0">
              <a:cs typeface="2  Badr" panose="00000400000000000000" pitchFamily="2" charset="-78"/>
            </a:endParaRPr>
          </a:p>
          <a:p>
            <a:pPr marL="0" indent="0" algn="l">
              <a:buNone/>
            </a:pPr>
            <a:r>
              <a:rPr lang="en-US" b="1" dirty="0" smtClean="0"/>
              <a:t>4×4×3×3=144</a:t>
            </a:r>
            <a:endParaRPr lang="fa-IR" b="1" dirty="0" smtClean="0">
              <a:cs typeface="2  Badr" panose="00000400000000000000" pitchFamily="2" charset="-78"/>
            </a:endParaRPr>
          </a:p>
          <a:p>
            <a:pPr marL="0" indent="0">
              <a:buNone/>
            </a:pPr>
            <a:r>
              <a:rPr lang="fa-IR" b="1" dirty="0" smtClean="0">
                <a:cs typeface="2  Badr" panose="00000400000000000000" pitchFamily="2" charset="-78"/>
              </a:rPr>
              <a:t>رقم یکان ۳ حالت دارد، یکی از آن ها در مکان یکان قرار می دهیم حالا سراغ مکان هزارگان می رویم که ۴ حالت دارد(۰ در رقم چپ نمی تواند باشد) در مکان بعد ۴ حالت چون صفر نیز می تواند قرار بگیرد و در مکان بعدی ۳ حالت انتخاب وجود دارد. </a:t>
            </a:r>
            <a:endParaRPr lang="en-US" b="1" dirty="0" smtClean="0">
              <a:cs typeface="2  Badr" panose="00000400000000000000" pitchFamily="2" charset="-78"/>
            </a:endParaRPr>
          </a:p>
          <a:p>
            <a:pPr marL="0" indent="0">
              <a:buNone/>
            </a:pPr>
            <a:r>
              <a:rPr lang="fa-IR" b="1" dirty="0" smtClean="0">
                <a:cs typeface="2  Badr" panose="00000400000000000000" pitchFamily="2" charset="-78"/>
              </a:rPr>
              <a:t>بنا بر اصل جمع داریم: </a:t>
            </a:r>
          </a:p>
          <a:p>
            <a:pPr marL="0" indent="0" algn="l">
              <a:buNone/>
            </a:pPr>
            <a:r>
              <a:rPr lang="en-US" b="1" dirty="0" smtClean="0">
                <a:cs typeface="2  Badr" panose="00000400000000000000" pitchFamily="2" charset="-78"/>
              </a:rPr>
              <a:t>60+144=204</a:t>
            </a:r>
            <a:endParaRPr lang="fa-IR" b="1" dirty="0">
              <a:cs typeface="2  Badr" panose="00000400000000000000" pitchFamily="2" charset="-78"/>
            </a:endParaRPr>
          </a:p>
        </p:txBody>
      </p:sp>
      <p:sp>
        <p:nvSpPr>
          <p:cNvPr id="4" name="Slide Number Placeholder 3"/>
          <p:cNvSpPr>
            <a:spLocks noGrp="1"/>
          </p:cNvSpPr>
          <p:nvPr>
            <p:ph type="sldNum" sz="quarter" idx="12"/>
          </p:nvPr>
        </p:nvSpPr>
        <p:spPr/>
        <p:txBody>
          <a:bodyPr/>
          <a:lstStyle/>
          <a:p>
            <a:fld id="{C56D3439-AB24-45D9-BC31-4C4A48132097}" type="slidenum">
              <a:rPr lang="fa-IR" smtClean="0"/>
              <a:t>23</a:t>
            </a:fld>
            <a:endParaRPr lang="fa-IR"/>
          </a:p>
        </p:txBody>
      </p:sp>
    </p:spTree>
    <p:extLst>
      <p:ext uri="{BB962C8B-B14F-4D97-AF65-F5344CB8AC3E}">
        <p14:creationId xmlns:p14="http://schemas.microsoft.com/office/powerpoint/2010/main" val="2737258061"/>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nodeType="clickEffect">
                                  <p:stCondLst>
                                    <p:cond delay="0"/>
                                  </p:stCondLst>
                                  <p:childTnLst>
                                    <p:animClr clrSpc="hsl" dir="cw">
                                      <p:cBhvr override="childStyle">
                                        <p:cTn id="6" dur="500" fill="hold"/>
                                        <p:tgtEl>
                                          <p:spTgt spid="3">
                                            <p:txEl>
                                              <p:pRg st="0" end="0"/>
                                            </p:txEl>
                                          </p:spTgt>
                                        </p:tgtEl>
                                        <p:attrNameLst>
                                          <p:attrName>style.color</p:attrName>
                                        </p:attrNameLst>
                                      </p:cBhvr>
                                      <p:by>
                                        <p:hsl h="0" s="12549" l="25098"/>
                                      </p:by>
                                    </p:animClr>
                                    <p:animClr clrSpc="hsl" dir="cw">
                                      <p:cBhvr>
                                        <p:cTn id="7" dur="500" fill="hold"/>
                                        <p:tgtEl>
                                          <p:spTgt spid="3">
                                            <p:txEl>
                                              <p:pRg st="0" end="0"/>
                                            </p:txEl>
                                          </p:spTgt>
                                        </p:tgtEl>
                                        <p:attrNameLst>
                                          <p:attrName>fillcolor</p:attrName>
                                        </p:attrNameLst>
                                      </p:cBhvr>
                                      <p:by>
                                        <p:hsl h="0" s="12549" l="25098"/>
                                      </p:by>
                                    </p:animClr>
                                    <p:animClr clrSpc="hsl" dir="cw">
                                      <p:cBhvr>
                                        <p:cTn id="8" dur="500" fill="hold"/>
                                        <p:tgtEl>
                                          <p:spTgt spid="3">
                                            <p:txEl>
                                              <p:pRg st="0" end="0"/>
                                            </p:txEl>
                                          </p:spTgt>
                                        </p:tgtEl>
                                        <p:attrNameLst>
                                          <p:attrName>stroke.color</p:attrName>
                                        </p:attrNameLst>
                                      </p:cBhvr>
                                      <p:by>
                                        <p:hsl h="0" s="12549" l="25098"/>
                                      </p:by>
                                    </p:animClr>
                                    <p:set>
                                      <p:cBhvr>
                                        <p:cTn id="9" dur="500" fill="hold"/>
                                        <p:tgtEl>
                                          <p:spTgt spid="3">
                                            <p:txEl>
                                              <p:pRg st="0" end="0"/>
                                            </p:txEl>
                                          </p:spTgt>
                                        </p:tgtEl>
                                        <p:attrNameLst>
                                          <p:attrName>fill.type</p:attrName>
                                        </p:attrNameLst>
                                      </p:cBhvr>
                                      <p:to>
                                        <p:strVal val="solid"/>
                                      </p:to>
                                    </p:set>
                                  </p:childTnLst>
                                </p:cTn>
                              </p:par>
                              <p:par>
                                <p:cTn id="10" presetID="30" presetClass="emph" presetSubtype="0" fill="hold" nodeType="withEffect">
                                  <p:stCondLst>
                                    <p:cond delay="0"/>
                                  </p:stCondLst>
                                  <p:childTnLst>
                                    <p:animClr clrSpc="hsl" dir="cw">
                                      <p:cBhvr override="childStyle">
                                        <p:cTn id="11" dur="500" fill="hold"/>
                                        <p:tgtEl>
                                          <p:spTgt spid="3">
                                            <p:txEl>
                                              <p:pRg st="1" end="1"/>
                                            </p:txEl>
                                          </p:spTgt>
                                        </p:tgtEl>
                                        <p:attrNameLst>
                                          <p:attrName>style.color</p:attrName>
                                        </p:attrNameLst>
                                      </p:cBhvr>
                                      <p:by>
                                        <p:hsl h="0" s="12549" l="25098"/>
                                      </p:by>
                                    </p:animClr>
                                    <p:animClr clrSpc="hsl" dir="cw">
                                      <p:cBhvr>
                                        <p:cTn id="12" dur="500" fill="hold"/>
                                        <p:tgtEl>
                                          <p:spTgt spid="3">
                                            <p:txEl>
                                              <p:pRg st="1" end="1"/>
                                            </p:txEl>
                                          </p:spTgt>
                                        </p:tgtEl>
                                        <p:attrNameLst>
                                          <p:attrName>fillcolor</p:attrName>
                                        </p:attrNameLst>
                                      </p:cBhvr>
                                      <p:by>
                                        <p:hsl h="0" s="12549" l="25098"/>
                                      </p:by>
                                    </p:animClr>
                                    <p:animClr clrSpc="hsl" dir="cw">
                                      <p:cBhvr>
                                        <p:cTn id="13" dur="500" fill="hold"/>
                                        <p:tgtEl>
                                          <p:spTgt spid="3">
                                            <p:txEl>
                                              <p:pRg st="1" end="1"/>
                                            </p:txEl>
                                          </p:spTgt>
                                        </p:tgtEl>
                                        <p:attrNameLst>
                                          <p:attrName>stroke.color</p:attrName>
                                        </p:attrNameLst>
                                      </p:cBhvr>
                                      <p:by>
                                        <p:hsl h="0" s="12549" l="25098"/>
                                      </p:by>
                                    </p:animClr>
                                    <p:set>
                                      <p:cBhvr>
                                        <p:cTn id="14" dur="500" fill="hold"/>
                                        <p:tgtEl>
                                          <p:spTgt spid="3">
                                            <p:txEl>
                                              <p:pRg st="1" end="1"/>
                                            </p:txEl>
                                          </p:spTgt>
                                        </p:tgtEl>
                                        <p:attrNameLst>
                                          <p:attrName>fill.type</p:attrName>
                                        </p:attrNameLst>
                                      </p:cBhvr>
                                      <p:to>
                                        <p:strVal val="solid"/>
                                      </p:to>
                                    </p:set>
                                  </p:childTnLst>
                                </p:cTn>
                              </p:par>
                              <p:par>
                                <p:cTn id="15" presetID="30" presetClass="emph" presetSubtype="0" fill="hold" nodeType="withEffect">
                                  <p:stCondLst>
                                    <p:cond delay="0"/>
                                  </p:stCondLst>
                                  <p:childTnLst>
                                    <p:animClr clrSpc="hsl" dir="cw">
                                      <p:cBhvr override="childStyle">
                                        <p:cTn id="16" dur="500" fill="hold"/>
                                        <p:tgtEl>
                                          <p:spTgt spid="3">
                                            <p:txEl>
                                              <p:pRg st="2" end="2"/>
                                            </p:txEl>
                                          </p:spTgt>
                                        </p:tgtEl>
                                        <p:attrNameLst>
                                          <p:attrName>style.color</p:attrName>
                                        </p:attrNameLst>
                                      </p:cBhvr>
                                      <p:by>
                                        <p:hsl h="0" s="12549" l="25098"/>
                                      </p:by>
                                    </p:animClr>
                                    <p:animClr clrSpc="hsl" dir="cw">
                                      <p:cBhvr>
                                        <p:cTn id="17" dur="500" fill="hold"/>
                                        <p:tgtEl>
                                          <p:spTgt spid="3">
                                            <p:txEl>
                                              <p:pRg st="2" end="2"/>
                                            </p:txEl>
                                          </p:spTgt>
                                        </p:tgtEl>
                                        <p:attrNameLst>
                                          <p:attrName>fillcolor</p:attrName>
                                        </p:attrNameLst>
                                      </p:cBhvr>
                                      <p:by>
                                        <p:hsl h="0" s="12549" l="25098"/>
                                      </p:by>
                                    </p:animClr>
                                    <p:animClr clrSpc="hsl" dir="cw">
                                      <p:cBhvr>
                                        <p:cTn id="18" dur="500" fill="hold"/>
                                        <p:tgtEl>
                                          <p:spTgt spid="3">
                                            <p:txEl>
                                              <p:pRg st="2" end="2"/>
                                            </p:txEl>
                                          </p:spTgt>
                                        </p:tgtEl>
                                        <p:attrNameLst>
                                          <p:attrName>stroke.color</p:attrName>
                                        </p:attrNameLst>
                                      </p:cBhvr>
                                      <p:by>
                                        <p:hsl h="0" s="12549" l="25098"/>
                                      </p:by>
                                    </p:animClr>
                                    <p:set>
                                      <p:cBhvr>
                                        <p:cTn id="19" dur="500" fill="hold"/>
                                        <p:tgtEl>
                                          <p:spTgt spid="3">
                                            <p:txEl>
                                              <p:pRg st="2" end="2"/>
                                            </p:txEl>
                                          </p:spTgt>
                                        </p:tgtEl>
                                        <p:attrNameLst>
                                          <p:attrName>fill.type</p:attrName>
                                        </p:attrNameLst>
                                      </p:cBhvr>
                                      <p:to>
                                        <p:strVal val="solid"/>
                                      </p:to>
                                    </p:set>
                                  </p:childTnLst>
                                </p:cTn>
                              </p:par>
                              <p:par>
                                <p:cTn id="20" presetID="30" presetClass="emph" presetSubtype="0" fill="hold" nodeType="withEffect">
                                  <p:stCondLst>
                                    <p:cond delay="0"/>
                                  </p:stCondLst>
                                  <p:childTnLst>
                                    <p:animClr clrSpc="hsl" dir="cw">
                                      <p:cBhvr override="childStyle">
                                        <p:cTn id="21" dur="500" fill="hold"/>
                                        <p:tgtEl>
                                          <p:spTgt spid="3">
                                            <p:txEl>
                                              <p:pRg st="3" end="3"/>
                                            </p:txEl>
                                          </p:spTgt>
                                        </p:tgtEl>
                                        <p:attrNameLst>
                                          <p:attrName>style.color</p:attrName>
                                        </p:attrNameLst>
                                      </p:cBhvr>
                                      <p:by>
                                        <p:hsl h="0" s="12549" l="25098"/>
                                      </p:by>
                                    </p:animClr>
                                    <p:animClr clrSpc="hsl" dir="cw">
                                      <p:cBhvr>
                                        <p:cTn id="22" dur="500" fill="hold"/>
                                        <p:tgtEl>
                                          <p:spTgt spid="3">
                                            <p:txEl>
                                              <p:pRg st="3" end="3"/>
                                            </p:txEl>
                                          </p:spTgt>
                                        </p:tgtEl>
                                        <p:attrNameLst>
                                          <p:attrName>fillcolor</p:attrName>
                                        </p:attrNameLst>
                                      </p:cBhvr>
                                      <p:by>
                                        <p:hsl h="0" s="12549" l="25098"/>
                                      </p:by>
                                    </p:animClr>
                                    <p:animClr clrSpc="hsl" dir="cw">
                                      <p:cBhvr>
                                        <p:cTn id="23" dur="500" fill="hold"/>
                                        <p:tgtEl>
                                          <p:spTgt spid="3">
                                            <p:txEl>
                                              <p:pRg st="3" end="3"/>
                                            </p:txEl>
                                          </p:spTgt>
                                        </p:tgtEl>
                                        <p:attrNameLst>
                                          <p:attrName>stroke.color</p:attrName>
                                        </p:attrNameLst>
                                      </p:cBhvr>
                                      <p:by>
                                        <p:hsl h="0" s="12549" l="25098"/>
                                      </p:by>
                                    </p:animClr>
                                    <p:set>
                                      <p:cBhvr>
                                        <p:cTn id="24" dur="500" fill="hold"/>
                                        <p:tgtEl>
                                          <p:spTgt spid="3">
                                            <p:txEl>
                                              <p:pRg st="3" end="3"/>
                                            </p:txEl>
                                          </p:spTgt>
                                        </p:tgtEl>
                                        <p:attrNameLst>
                                          <p:attrName>fill.type</p:attrName>
                                        </p:attrNameLst>
                                      </p:cBhvr>
                                      <p:to>
                                        <p:strVal val="solid"/>
                                      </p:to>
                                    </p:set>
                                  </p:childTnLst>
                                </p:cTn>
                              </p:par>
                              <p:par>
                                <p:cTn id="25" presetID="30" presetClass="emph" presetSubtype="0" fill="hold" nodeType="withEffect">
                                  <p:stCondLst>
                                    <p:cond delay="0"/>
                                  </p:stCondLst>
                                  <p:childTnLst>
                                    <p:animClr clrSpc="hsl" dir="cw">
                                      <p:cBhvr override="childStyle">
                                        <p:cTn id="26" dur="500" fill="hold"/>
                                        <p:tgtEl>
                                          <p:spTgt spid="3">
                                            <p:txEl>
                                              <p:pRg st="4" end="4"/>
                                            </p:txEl>
                                          </p:spTgt>
                                        </p:tgtEl>
                                        <p:attrNameLst>
                                          <p:attrName>style.color</p:attrName>
                                        </p:attrNameLst>
                                      </p:cBhvr>
                                      <p:by>
                                        <p:hsl h="0" s="12549" l="25098"/>
                                      </p:by>
                                    </p:animClr>
                                    <p:animClr clrSpc="hsl" dir="cw">
                                      <p:cBhvr>
                                        <p:cTn id="27" dur="500" fill="hold"/>
                                        <p:tgtEl>
                                          <p:spTgt spid="3">
                                            <p:txEl>
                                              <p:pRg st="4" end="4"/>
                                            </p:txEl>
                                          </p:spTgt>
                                        </p:tgtEl>
                                        <p:attrNameLst>
                                          <p:attrName>fillcolor</p:attrName>
                                        </p:attrNameLst>
                                      </p:cBhvr>
                                      <p:by>
                                        <p:hsl h="0" s="12549" l="25098"/>
                                      </p:by>
                                    </p:animClr>
                                    <p:animClr clrSpc="hsl" dir="cw">
                                      <p:cBhvr>
                                        <p:cTn id="28" dur="500" fill="hold"/>
                                        <p:tgtEl>
                                          <p:spTgt spid="3">
                                            <p:txEl>
                                              <p:pRg st="4" end="4"/>
                                            </p:txEl>
                                          </p:spTgt>
                                        </p:tgtEl>
                                        <p:attrNameLst>
                                          <p:attrName>stroke.color</p:attrName>
                                        </p:attrNameLst>
                                      </p:cBhvr>
                                      <p:by>
                                        <p:hsl h="0" s="12549" l="25098"/>
                                      </p:by>
                                    </p:animClr>
                                    <p:set>
                                      <p:cBhvr>
                                        <p:cTn id="29" dur="500" fill="hold"/>
                                        <p:tgtEl>
                                          <p:spTgt spid="3">
                                            <p:txEl>
                                              <p:pRg st="4" end="4"/>
                                            </p:txEl>
                                          </p:spTgt>
                                        </p:tgtEl>
                                        <p:attrNameLst>
                                          <p:attrName>fill.type</p:attrName>
                                        </p:attrNameLst>
                                      </p:cBhvr>
                                      <p:to>
                                        <p:strVal val="solid"/>
                                      </p:to>
                                    </p:set>
                                  </p:childTnLst>
                                </p:cTn>
                              </p:par>
                              <p:par>
                                <p:cTn id="30" presetID="30" presetClass="emph" presetSubtype="0" fill="hold" nodeType="withEffect">
                                  <p:stCondLst>
                                    <p:cond delay="0"/>
                                  </p:stCondLst>
                                  <p:childTnLst>
                                    <p:animClr clrSpc="hsl" dir="cw">
                                      <p:cBhvr override="childStyle">
                                        <p:cTn id="31" dur="500" fill="hold"/>
                                        <p:tgtEl>
                                          <p:spTgt spid="3">
                                            <p:txEl>
                                              <p:pRg st="5" end="5"/>
                                            </p:txEl>
                                          </p:spTgt>
                                        </p:tgtEl>
                                        <p:attrNameLst>
                                          <p:attrName>style.color</p:attrName>
                                        </p:attrNameLst>
                                      </p:cBhvr>
                                      <p:by>
                                        <p:hsl h="0" s="12549" l="25098"/>
                                      </p:by>
                                    </p:animClr>
                                    <p:animClr clrSpc="hsl" dir="cw">
                                      <p:cBhvr>
                                        <p:cTn id="32" dur="500" fill="hold"/>
                                        <p:tgtEl>
                                          <p:spTgt spid="3">
                                            <p:txEl>
                                              <p:pRg st="5" end="5"/>
                                            </p:txEl>
                                          </p:spTgt>
                                        </p:tgtEl>
                                        <p:attrNameLst>
                                          <p:attrName>fillcolor</p:attrName>
                                        </p:attrNameLst>
                                      </p:cBhvr>
                                      <p:by>
                                        <p:hsl h="0" s="12549" l="25098"/>
                                      </p:by>
                                    </p:animClr>
                                    <p:animClr clrSpc="hsl" dir="cw">
                                      <p:cBhvr>
                                        <p:cTn id="33" dur="500" fill="hold"/>
                                        <p:tgtEl>
                                          <p:spTgt spid="3">
                                            <p:txEl>
                                              <p:pRg st="5" end="5"/>
                                            </p:txEl>
                                          </p:spTgt>
                                        </p:tgtEl>
                                        <p:attrNameLst>
                                          <p:attrName>stroke.color</p:attrName>
                                        </p:attrNameLst>
                                      </p:cBhvr>
                                      <p:by>
                                        <p:hsl h="0" s="12549" l="25098"/>
                                      </p:by>
                                    </p:animClr>
                                    <p:set>
                                      <p:cBhvr>
                                        <p:cTn id="34" dur="500" fill="hold"/>
                                        <p:tgtEl>
                                          <p:spTgt spid="3">
                                            <p:txEl>
                                              <p:pRg st="5" end="5"/>
                                            </p:txEl>
                                          </p:spTgt>
                                        </p:tgtEl>
                                        <p:attrNameLst>
                                          <p:attrName>fill.type</p:attrName>
                                        </p:attrNameLst>
                                      </p:cBhvr>
                                      <p:to>
                                        <p:strVal val="solid"/>
                                      </p:to>
                                    </p:set>
                                  </p:childTnLst>
                                </p:cTn>
                              </p:par>
                              <p:par>
                                <p:cTn id="35" presetID="30" presetClass="emph" presetSubtype="0" fill="hold" nodeType="withEffect">
                                  <p:stCondLst>
                                    <p:cond delay="0"/>
                                  </p:stCondLst>
                                  <p:childTnLst>
                                    <p:animClr clrSpc="hsl" dir="cw">
                                      <p:cBhvr override="childStyle">
                                        <p:cTn id="36" dur="500" fill="hold"/>
                                        <p:tgtEl>
                                          <p:spTgt spid="3">
                                            <p:txEl>
                                              <p:pRg st="6" end="6"/>
                                            </p:txEl>
                                          </p:spTgt>
                                        </p:tgtEl>
                                        <p:attrNameLst>
                                          <p:attrName>style.color</p:attrName>
                                        </p:attrNameLst>
                                      </p:cBhvr>
                                      <p:by>
                                        <p:hsl h="0" s="12549" l="25098"/>
                                      </p:by>
                                    </p:animClr>
                                    <p:animClr clrSpc="hsl" dir="cw">
                                      <p:cBhvr>
                                        <p:cTn id="37" dur="500" fill="hold"/>
                                        <p:tgtEl>
                                          <p:spTgt spid="3">
                                            <p:txEl>
                                              <p:pRg st="6" end="6"/>
                                            </p:txEl>
                                          </p:spTgt>
                                        </p:tgtEl>
                                        <p:attrNameLst>
                                          <p:attrName>fillcolor</p:attrName>
                                        </p:attrNameLst>
                                      </p:cBhvr>
                                      <p:by>
                                        <p:hsl h="0" s="12549" l="25098"/>
                                      </p:by>
                                    </p:animClr>
                                    <p:animClr clrSpc="hsl" dir="cw">
                                      <p:cBhvr>
                                        <p:cTn id="38" dur="500" fill="hold"/>
                                        <p:tgtEl>
                                          <p:spTgt spid="3">
                                            <p:txEl>
                                              <p:pRg st="6" end="6"/>
                                            </p:txEl>
                                          </p:spTgt>
                                        </p:tgtEl>
                                        <p:attrNameLst>
                                          <p:attrName>stroke.color</p:attrName>
                                        </p:attrNameLst>
                                      </p:cBhvr>
                                      <p:by>
                                        <p:hsl h="0" s="12549" l="25098"/>
                                      </p:by>
                                    </p:animClr>
                                    <p:set>
                                      <p:cBhvr>
                                        <p:cTn id="39" dur="500" fill="hold"/>
                                        <p:tgtEl>
                                          <p:spTgt spid="3">
                                            <p:txEl>
                                              <p:pRg st="6" end="6"/>
                                            </p:txEl>
                                          </p:spTgt>
                                        </p:tgtEl>
                                        <p:attrNameLst>
                                          <p:attrName>fill.type</p:attrName>
                                        </p:attrNameLst>
                                      </p:cBhvr>
                                      <p:to>
                                        <p:strVal val="solid"/>
                                      </p:to>
                                    </p:set>
                                  </p:childTnLst>
                                </p:cTn>
                              </p:par>
                              <p:par>
                                <p:cTn id="40" presetID="30" presetClass="emph" presetSubtype="0" fill="hold" nodeType="withEffect">
                                  <p:stCondLst>
                                    <p:cond delay="0"/>
                                  </p:stCondLst>
                                  <p:childTnLst>
                                    <p:animClr clrSpc="hsl" dir="cw">
                                      <p:cBhvr override="childStyle">
                                        <p:cTn id="41" dur="500" fill="hold"/>
                                        <p:tgtEl>
                                          <p:spTgt spid="3">
                                            <p:txEl>
                                              <p:pRg st="7" end="7"/>
                                            </p:txEl>
                                          </p:spTgt>
                                        </p:tgtEl>
                                        <p:attrNameLst>
                                          <p:attrName>style.color</p:attrName>
                                        </p:attrNameLst>
                                      </p:cBhvr>
                                      <p:by>
                                        <p:hsl h="0" s="12549" l="25098"/>
                                      </p:by>
                                    </p:animClr>
                                    <p:animClr clrSpc="hsl" dir="cw">
                                      <p:cBhvr>
                                        <p:cTn id="42" dur="500" fill="hold"/>
                                        <p:tgtEl>
                                          <p:spTgt spid="3">
                                            <p:txEl>
                                              <p:pRg st="7" end="7"/>
                                            </p:txEl>
                                          </p:spTgt>
                                        </p:tgtEl>
                                        <p:attrNameLst>
                                          <p:attrName>fillcolor</p:attrName>
                                        </p:attrNameLst>
                                      </p:cBhvr>
                                      <p:by>
                                        <p:hsl h="0" s="12549" l="25098"/>
                                      </p:by>
                                    </p:animClr>
                                    <p:animClr clrSpc="hsl" dir="cw">
                                      <p:cBhvr>
                                        <p:cTn id="43" dur="500" fill="hold"/>
                                        <p:tgtEl>
                                          <p:spTgt spid="3">
                                            <p:txEl>
                                              <p:pRg st="7" end="7"/>
                                            </p:txEl>
                                          </p:spTgt>
                                        </p:tgtEl>
                                        <p:attrNameLst>
                                          <p:attrName>stroke.color</p:attrName>
                                        </p:attrNameLst>
                                      </p:cBhvr>
                                      <p:by>
                                        <p:hsl h="0" s="12549" l="25098"/>
                                      </p:by>
                                    </p:animClr>
                                    <p:set>
                                      <p:cBhvr>
                                        <p:cTn id="44" dur="500" fill="hold"/>
                                        <p:tgtEl>
                                          <p:spTgt spid="3">
                                            <p:txEl>
                                              <p:pRg st="7" end="7"/>
                                            </p:txEl>
                                          </p:spTgt>
                                        </p:tgtEl>
                                        <p:attrNameLst>
                                          <p:attrName>fill.type</p:attrName>
                                        </p:attrNameLst>
                                      </p:cBhvr>
                                      <p:to>
                                        <p:strVal val="solid"/>
                                      </p:to>
                                    </p:set>
                                  </p:childTnLst>
                                </p:cTn>
                              </p:par>
                              <p:par>
                                <p:cTn id="45" presetID="30" presetClass="emph" presetSubtype="0" fill="hold" nodeType="withEffect">
                                  <p:stCondLst>
                                    <p:cond delay="0"/>
                                  </p:stCondLst>
                                  <p:childTnLst>
                                    <p:animClr clrSpc="hsl" dir="cw">
                                      <p:cBhvr override="childStyle">
                                        <p:cTn id="46" dur="500" fill="hold"/>
                                        <p:tgtEl>
                                          <p:spTgt spid="3">
                                            <p:txEl>
                                              <p:pRg st="8" end="8"/>
                                            </p:txEl>
                                          </p:spTgt>
                                        </p:tgtEl>
                                        <p:attrNameLst>
                                          <p:attrName>style.color</p:attrName>
                                        </p:attrNameLst>
                                      </p:cBhvr>
                                      <p:by>
                                        <p:hsl h="0" s="12549" l="25098"/>
                                      </p:by>
                                    </p:animClr>
                                    <p:animClr clrSpc="hsl" dir="cw">
                                      <p:cBhvr>
                                        <p:cTn id="47" dur="500" fill="hold"/>
                                        <p:tgtEl>
                                          <p:spTgt spid="3">
                                            <p:txEl>
                                              <p:pRg st="8" end="8"/>
                                            </p:txEl>
                                          </p:spTgt>
                                        </p:tgtEl>
                                        <p:attrNameLst>
                                          <p:attrName>fillcolor</p:attrName>
                                        </p:attrNameLst>
                                      </p:cBhvr>
                                      <p:by>
                                        <p:hsl h="0" s="12549" l="25098"/>
                                      </p:by>
                                    </p:animClr>
                                    <p:animClr clrSpc="hsl" dir="cw">
                                      <p:cBhvr>
                                        <p:cTn id="48" dur="500" fill="hold"/>
                                        <p:tgtEl>
                                          <p:spTgt spid="3">
                                            <p:txEl>
                                              <p:pRg st="8" end="8"/>
                                            </p:txEl>
                                          </p:spTgt>
                                        </p:tgtEl>
                                        <p:attrNameLst>
                                          <p:attrName>stroke.color</p:attrName>
                                        </p:attrNameLst>
                                      </p:cBhvr>
                                      <p:by>
                                        <p:hsl h="0" s="12549" l="25098"/>
                                      </p:by>
                                    </p:animClr>
                                    <p:set>
                                      <p:cBhvr>
                                        <p:cTn id="49" dur="500" fill="hold"/>
                                        <p:tgtEl>
                                          <p:spTgt spid="3">
                                            <p:txEl>
                                              <p:pRg st="8" end="8"/>
                                            </p:txEl>
                                          </p:spTgt>
                                        </p:tgtEl>
                                        <p:attrNameLst>
                                          <p:attrName>fill.type</p:attrName>
                                        </p:attrNameLst>
                                      </p:cBhvr>
                                      <p:to>
                                        <p:strVal val="solid"/>
                                      </p:to>
                                    </p:set>
                                  </p:childTnLst>
                                </p:cTn>
                              </p:par>
                              <p:par>
                                <p:cTn id="50" presetID="30" presetClass="emph" presetSubtype="0" fill="hold" nodeType="withEffect">
                                  <p:stCondLst>
                                    <p:cond delay="0"/>
                                  </p:stCondLst>
                                  <p:childTnLst>
                                    <p:animClr clrSpc="hsl" dir="cw">
                                      <p:cBhvr override="childStyle">
                                        <p:cTn id="51" dur="500" fill="hold"/>
                                        <p:tgtEl>
                                          <p:spTgt spid="3">
                                            <p:txEl>
                                              <p:pRg st="9" end="9"/>
                                            </p:txEl>
                                          </p:spTgt>
                                        </p:tgtEl>
                                        <p:attrNameLst>
                                          <p:attrName>style.color</p:attrName>
                                        </p:attrNameLst>
                                      </p:cBhvr>
                                      <p:by>
                                        <p:hsl h="0" s="12549" l="25098"/>
                                      </p:by>
                                    </p:animClr>
                                    <p:animClr clrSpc="hsl" dir="cw">
                                      <p:cBhvr>
                                        <p:cTn id="52" dur="500" fill="hold"/>
                                        <p:tgtEl>
                                          <p:spTgt spid="3">
                                            <p:txEl>
                                              <p:pRg st="9" end="9"/>
                                            </p:txEl>
                                          </p:spTgt>
                                        </p:tgtEl>
                                        <p:attrNameLst>
                                          <p:attrName>fillcolor</p:attrName>
                                        </p:attrNameLst>
                                      </p:cBhvr>
                                      <p:by>
                                        <p:hsl h="0" s="12549" l="25098"/>
                                      </p:by>
                                    </p:animClr>
                                    <p:animClr clrSpc="hsl" dir="cw">
                                      <p:cBhvr>
                                        <p:cTn id="53" dur="500" fill="hold"/>
                                        <p:tgtEl>
                                          <p:spTgt spid="3">
                                            <p:txEl>
                                              <p:pRg st="9" end="9"/>
                                            </p:txEl>
                                          </p:spTgt>
                                        </p:tgtEl>
                                        <p:attrNameLst>
                                          <p:attrName>stroke.color</p:attrName>
                                        </p:attrNameLst>
                                      </p:cBhvr>
                                      <p:by>
                                        <p:hsl h="0" s="12549" l="25098"/>
                                      </p:by>
                                    </p:animClr>
                                    <p:set>
                                      <p:cBhvr>
                                        <p:cTn id="54" dur="500" fill="hold"/>
                                        <p:tgtEl>
                                          <p:spTgt spid="3">
                                            <p:txEl>
                                              <p:pRg st="9" end="9"/>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2781"/>
          </a:xfrm>
        </p:spPr>
        <p:txBody>
          <a:bodyPr>
            <a:normAutofit fontScale="90000"/>
          </a:bodyPr>
          <a:lstStyle/>
          <a:p>
            <a:r>
              <a:rPr lang="fa-IR" dirty="0" smtClean="0"/>
              <a:t/>
            </a:r>
            <a:br>
              <a:rPr lang="fa-IR" dirty="0" smtClean="0"/>
            </a:br>
            <a:endParaRPr lang="fa-IR" dirty="0"/>
          </a:p>
        </p:txBody>
      </p:sp>
      <p:sp>
        <p:nvSpPr>
          <p:cNvPr id="3" name="Content Placeholder 2"/>
          <p:cNvSpPr>
            <a:spLocks noGrp="1"/>
          </p:cNvSpPr>
          <p:nvPr>
            <p:ph idx="1"/>
          </p:nvPr>
        </p:nvSpPr>
        <p:spPr>
          <a:xfrm>
            <a:off x="618186" y="365126"/>
            <a:ext cx="10735614" cy="2956298"/>
          </a:xfrm>
        </p:spPr>
        <p:txBody>
          <a:bodyPr>
            <a:noAutofit/>
          </a:bodyPr>
          <a:lstStyle/>
          <a:p>
            <a:pPr marL="0" indent="0">
              <a:buNone/>
            </a:pPr>
            <a:r>
              <a:rPr lang="fa-IR" b="1" dirty="0" smtClean="0">
                <a:solidFill>
                  <a:srgbClr val="FF0000"/>
                </a:solidFill>
                <a:cs typeface="2  Badr" panose="00000400000000000000" pitchFamily="2" charset="-78"/>
              </a:rPr>
              <a:t>پرسش: </a:t>
            </a:r>
            <a:r>
              <a:rPr lang="fa-IR" b="1" dirty="0" smtClean="0">
                <a:cs typeface="2  Badr" panose="00000400000000000000" pitchFamily="2" charset="-78"/>
              </a:rPr>
              <a:t>یک عدد سه رقمی را متقارن گوییم هرگاه رقم یکان و صدگان آن برابر باشند، مانند 232 </a:t>
            </a:r>
          </a:p>
          <a:p>
            <a:pPr marL="0" indent="0">
              <a:buNone/>
            </a:pPr>
            <a:r>
              <a:rPr lang="fa-IR" b="1" dirty="0" smtClean="0">
                <a:cs typeface="2  Badr" panose="00000400000000000000" pitchFamily="2" charset="-78"/>
              </a:rPr>
              <a:t>چند عدد سه رقمی متقارن داریم؟ </a:t>
            </a:r>
          </a:p>
          <a:p>
            <a:pPr marL="0" indent="0">
              <a:buNone/>
            </a:pPr>
            <a:r>
              <a:rPr lang="fa-IR" b="1" dirty="0" smtClean="0">
                <a:solidFill>
                  <a:srgbClr val="00B050"/>
                </a:solidFill>
                <a:cs typeface="2  Badr" panose="00000400000000000000" pitchFamily="2" charset="-78"/>
              </a:rPr>
              <a:t>پاسخ: </a:t>
            </a:r>
            <a:r>
              <a:rPr lang="fa-IR" b="1" dirty="0" smtClean="0">
                <a:cs typeface="2  Badr" panose="00000400000000000000" pitchFamily="2" charset="-78"/>
              </a:rPr>
              <a:t>مکان صدگان ۹ حالت وجود دارد، در مکان دهگان ۱۰ حالت و در مکان یکان نیز یک حالت </a:t>
            </a:r>
          </a:p>
          <a:p>
            <a:pPr marL="0" indent="0">
              <a:buNone/>
            </a:pPr>
            <a:r>
              <a:rPr lang="fa-IR" b="1" dirty="0" smtClean="0">
                <a:cs typeface="2  Badr" panose="00000400000000000000" pitchFamily="2" charset="-78"/>
              </a:rPr>
              <a:t>وجود دارد، زیرا عددی که در مکان صدگان قرار دادیم باید در مکان یکان نیز قرار دهیم بنا براصل ضرب داریم: </a:t>
            </a:r>
          </a:p>
          <a:p>
            <a:pPr marL="0" indent="0" algn="l">
              <a:buNone/>
            </a:pPr>
            <a:r>
              <a:rPr lang="en-US" b="1" dirty="0" smtClean="0">
                <a:cs typeface="2  Badr" panose="00000400000000000000" pitchFamily="2" charset="-78"/>
              </a:rPr>
              <a:t>9×10×1=90</a:t>
            </a:r>
            <a:endParaRPr lang="fa-IR" b="1" dirty="0" smtClean="0">
              <a:cs typeface="2  Badr" panose="00000400000000000000" pitchFamily="2" charset="-78"/>
            </a:endParaRPr>
          </a:p>
          <a:p>
            <a:pPr marL="0" indent="0">
              <a:buNone/>
            </a:pPr>
            <a:r>
              <a:rPr lang="fa-IR" b="1" dirty="0" smtClean="0">
                <a:solidFill>
                  <a:srgbClr val="FF0000"/>
                </a:solidFill>
                <a:cs typeface="2  Badr" panose="00000400000000000000" pitchFamily="2" charset="-78"/>
              </a:rPr>
              <a:t>پرسش: </a:t>
            </a:r>
            <a:r>
              <a:rPr lang="fa-IR" b="1" dirty="0" smtClean="0">
                <a:cs typeface="2  Badr" panose="00000400000000000000" pitchFamily="2" charset="-78"/>
              </a:rPr>
              <a:t>به چند طریق می توان یک آزمون 3 سوالی جواب داد در صورتی که هر سوال یک تست 4 گزینه ای باشد؟ </a:t>
            </a:r>
          </a:p>
          <a:p>
            <a:pPr marL="0" indent="0">
              <a:buNone/>
            </a:pPr>
            <a:r>
              <a:rPr lang="fa-IR" b="1" dirty="0" smtClean="0">
                <a:solidFill>
                  <a:srgbClr val="00B050"/>
                </a:solidFill>
                <a:cs typeface="2  Badr" panose="00000400000000000000" pitchFamily="2" charset="-78"/>
              </a:rPr>
              <a:t>پاسخ: </a:t>
            </a:r>
            <a:r>
              <a:rPr lang="fa-IR" b="1" dirty="0" smtClean="0">
                <a:cs typeface="2  Badr" panose="00000400000000000000" pitchFamily="2" charset="-78"/>
              </a:rPr>
              <a:t>هر سوال 4 انتخاب وجود دارد بنابر اصل ضرب داریم: </a:t>
            </a:r>
          </a:p>
          <a:p>
            <a:pPr marL="0" indent="0" algn="l">
              <a:buNone/>
            </a:pPr>
            <a:r>
              <a:rPr lang="en-US" b="1" dirty="0" smtClean="0">
                <a:cs typeface="2  Badr" panose="00000400000000000000" pitchFamily="2" charset="-78"/>
              </a:rPr>
              <a:t>4×4×4=64</a:t>
            </a:r>
            <a:endParaRPr lang="fa-IR" b="1" dirty="0" smtClean="0">
              <a:cs typeface="2  Badr" panose="00000400000000000000" pitchFamily="2" charset="-78"/>
            </a:endParaRPr>
          </a:p>
          <a:p>
            <a:pPr marL="0" indent="0">
              <a:buNone/>
            </a:pPr>
            <a:r>
              <a:rPr lang="fa-IR" b="1" dirty="0" smtClean="0">
                <a:solidFill>
                  <a:srgbClr val="FF0000"/>
                </a:solidFill>
                <a:cs typeface="2  Badr" panose="00000400000000000000" pitchFamily="2" charset="-78"/>
              </a:rPr>
              <a:t>پرسش: </a:t>
            </a:r>
            <a:r>
              <a:rPr lang="fa-IR" b="1" dirty="0" smtClean="0">
                <a:cs typeface="2  Badr" panose="00000400000000000000" pitchFamily="2" charset="-78"/>
              </a:rPr>
              <a:t>چند عدد 3 رقمی فاقد عدد 9 وجود دارد؟ </a:t>
            </a:r>
          </a:p>
          <a:p>
            <a:pPr marL="0" indent="0">
              <a:buNone/>
            </a:pPr>
            <a:r>
              <a:rPr lang="fa-IR" b="1" dirty="0" smtClean="0">
                <a:solidFill>
                  <a:srgbClr val="00B050"/>
                </a:solidFill>
                <a:cs typeface="2  Badr" panose="00000400000000000000" pitchFamily="2" charset="-78"/>
              </a:rPr>
              <a:t>پاسخ: </a:t>
            </a:r>
            <a:r>
              <a:rPr lang="fa-IR" b="1" dirty="0" smtClean="0">
                <a:cs typeface="2  Badr" panose="00000400000000000000" pitchFamily="2" charset="-78"/>
              </a:rPr>
              <a:t>برای مکان صدگان (0 و 9 نمی تواند باشد) 8 حالت، برای مکان دهگان  و یکان نیز 9 حالت وجود دارد، پس داریم:    </a:t>
            </a:r>
            <a:r>
              <a:rPr lang="en-US" b="1" dirty="0" smtClean="0">
                <a:cs typeface="2  Badr" panose="00000400000000000000" pitchFamily="2" charset="-78"/>
              </a:rPr>
              <a:t>8×9×9=729</a:t>
            </a:r>
            <a:endParaRPr lang="fa-IR" b="1" dirty="0" smtClean="0">
              <a:cs typeface="2  Badr" panose="00000400000000000000" pitchFamily="2" charset="-78"/>
            </a:endParaRPr>
          </a:p>
          <a:p>
            <a:pPr marL="0" indent="0" algn="l">
              <a:buNone/>
            </a:pPr>
            <a:endParaRPr lang="fa-IR" b="1" dirty="0" smtClean="0">
              <a:cs typeface="2  Badr" panose="00000400000000000000" pitchFamily="2" charset="-78"/>
            </a:endParaRPr>
          </a:p>
          <a:p>
            <a:pPr marL="0" indent="0" algn="l">
              <a:buNone/>
            </a:pPr>
            <a:endParaRPr lang="fa-IR" b="1" dirty="0">
              <a:cs typeface="2  Badr" panose="00000400000000000000" pitchFamily="2" charset="-78"/>
            </a:endParaRPr>
          </a:p>
          <a:p>
            <a:pPr marL="0" indent="0" algn="l">
              <a:buNone/>
            </a:pPr>
            <a:endParaRPr lang="fa-IR" b="1" dirty="0">
              <a:cs typeface="2  Badr" panose="00000400000000000000" pitchFamily="2" charset="-78"/>
            </a:endParaRPr>
          </a:p>
        </p:txBody>
      </p:sp>
      <p:sp>
        <p:nvSpPr>
          <p:cNvPr id="4" name="Slide Number Placeholder 3"/>
          <p:cNvSpPr>
            <a:spLocks noGrp="1"/>
          </p:cNvSpPr>
          <p:nvPr>
            <p:ph type="sldNum" sz="quarter" idx="12"/>
          </p:nvPr>
        </p:nvSpPr>
        <p:spPr/>
        <p:txBody>
          <a:bodyPr/>
          <a:lstStyle/>
          <a:p>
            <a:fld id="{C56D3439-AB24-45D9-BC31-4C4A48132097}" type="slidenum">
              <a:rPr lang="fa-IR" smtClean="0"/>
              <a:t>24</a:t>
            </a:fld>
            <a:endParaRPr lang="fa-IR" dirty="0"/>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7" name="Rectangle 3"/>
          <p:cNvSpPr>
            <a:spLocks noChangeArrowheads="1"/>
          </p:cNvSpPr>
          <p:nvPr/>
        </p:nvSpPr>
        <p:spPr bwMode="auto">
          <a:xfrm>
            <a:off x="0" y="2952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Tree>
    <p:extLst>
      <p:ext uri="{BB962C8B-B14F-4D97-AF65-F5344CB8AC3E}">
        <p14:creationId xmlns:p14="http://schemas.microsoft.com/office/powerpoint/2010/main" val="1504722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3">
                                            <p:txEl>
                                              <p:pRg st="6" end="6"/>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par>
                                <p:cTn id="45" presetID="53" presetClass="entr" presetSubtype="16"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p:cTn id="4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9" dur="500"/>
                                        <p:tgtEl>
                                          <p:spTgt spid="3">
                                            <p:txEl>
                                              <p:pRg st="8" end="8"/>
                                            </p:txEl>
                                          </p:spTgt>
                                        </p:tgtEl>
                                      </p:cBhvr>
                                    </p:animEffect>
                                  </p:childTnLst>
                                </p:cTn>
                              </p:par>
                              <p:par>
                                <p:cTn id="50" presetID="53" presetClass="entr" presetSubtype="16"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p:cTn id="52"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1953" y="284442"/>
            <a:ext cx="10515600" cy="898899"/>
          </a:xfrm>
        </p:spPr>
        <p:txBody>
          <a:bodyPr>
            <a:normAutofit fontScale="90000"/>
          </a:bodyPr>
          <a:lstStyle/>
          <a:p>
            <a:r>
              <a:rPr lang="fa-IR" sz="2800" b="1" dirty="0" smtClean="0">
                <a:solidFill>
                  <a:srgbClr val="FF0000"/>
                </a:solidFill>
                <a:cs typeface="2  Badr" panose="00000400000000000000" pitchFamily="2" charset="-78"/>
              </a:rPr>
              <a:t>پرسش: </a:t>
            </a:r>
            <a:r>
              <a:rPr lang="fa-IR" sz="2800" b="1" dirty="0" smtClean="0">
                <a:cs typeface="2  Badr" panose="00000400000000000000" pitchFamily="2" charset="-78"/>
              </a:rPr>
              <a:t>با ارقام 0 و 1 و 2 و3 و 4 چند عدد پنج رقمی بدون تکرار می توان نوشت که:</a:t>
            </a:r>
            <a:br>
              <a:rPr lang="fa-IR" sz="2800" b="1" dirty="0" smtClean="0">
                <a:cs typeface="2  Badr" panose="00000400000000000000" pitchFamily="2" charset="-78"/>
              </a:rPr>
            </a:br>
            <a:r>
              <a:rPr lang="fa-IR" sz="2800" b="1" dirty="0" smtClean="0">
                <a:cs typeface="2  Badr" panose="00000400000000000000" pitchFamily="2" charset="-78"/>
              </a:rPr>
              <a:t>الف) رقم یکان آن 4 باشد. </a:t>
            </a:r>
            <a:br>
              <a:rPr lang="fa-IR" sz="2800" b="1" dirty="0" smtClean="0">
                <a:cs typeface="2  Badr" panose="00000400000000000000" pitchFamily="2" charset="-78"/>
              </a:rPr>
            </a:br>
            <a:r>
              <a:rPr lang="fa-IR" sz="2800" b="1" dirty="0" smtClean="0">
                <a:cs typeface="2  Badr" panose="00000400000000000000" pitchFamily="2" charset="-78"/>
              </a:rPr>
              <a:t>ب) اعداد کوچکتر از 30000 باشند. </a:t>
            </a:r>
            <a:endParaRPr lang="fa-IR" sz="2800" b="1" dirty="0">
              <a:cs typeface="2  Badr" panose="00000400000000000000" pitchFamily="2" charset="-78"/>
            </a:endParaRPr>
          </a:p>
        </p:txBody>
      </p:sp>
      <p:sp>
        <p:nvSpPr>
          <p:cNvPr id="4" name="Slide Number Placeholder 3"/>
          <p:cNvSpPr>
            <a:spLocks noGrp="1"/>
          </p:cNvSpPr>
          <p:nvPr>
            <p:ph type="sldNum" sz="quarter" idx="12"/>
          </p:nvPr>
        </p:nvSpPr>
        <p:spPr/>
        <p:txBody>
          <a:bodyPr/>
          <a:lstStyle/>
          <a:p>
            <a:fld id="{C56D3439-AB24-45D9-BC31-4C4A48132097}" type="slidenum">
              <a:rPr lang="fa-IR" smtClean="0"/>
              <a:t>25</a:t>
            </a:fld>
            <a:endParaRPr lang="fa-IR"/>
          </a:p>
        </p:txBody>
      </p:sp>
      <p:sp>
        <p:nvSpPr>
          <p:cNvPr id="9" name="TextBox 8"/>
          <p:cNvSpPr txBox="1"/>
          <p:nvPr/>
        </p:nvSpPr>
        <p:spPr>
          <a:xfrm>
            <a:off x="215153" y="1452282"/>
            <a:ext cx="11456894" cy="3970318"/>
          </a:xfrm>
          <a:prstGeom prst="rect">
            <a:avLst/>
          </a:prstGeom>
          <a:noFill/>
        </p:spPr>
        <p:txBody>
          <a:bodyPr wrap="square" rtlCol="1">
            <a:spAutoFit/>
          </a:bodyPr>
          <a:lstStyle/>
          <a:p>
            <a:r>
              <a:rPr lang="fa-IR" sz="2800" dirty="0" smtClean="0">
                <a:solidFill>
                  <a:srgbClr val="00B050"/>
                </a:solidFill>
                <a:cs typeface="2  Badr" panose="00000400000000000000" pitchFamily="2" charset="-78"/>
              </a:rPr>
              <a:t>پاسخ: </a:t>
            </a:r>
            <a:r>
              <a:rPr lang="fa-IR" sz="2800" b="1" dirty="0" smtClean="0">
                <a:cs typeface="2  Badr" panose="00000400000000000000" pitchFamily="2" charset="-78"/>
              </a:rPr>
              <a:t>الف) برای رقم یکان 1 حالت وجود دارد. چون مساله بدون تکرار است و در سمت چپ عدد صفر نیز نمی تواند باشد پس در مکان سمت چپ 3 حالت در مکان بعدی نیز 3 حالت چون صفر می تواند در این مکان باشد در مکان های بعدی به ترتیب 2 و 1 حالت وجود دارد: </a:t>
            </a:r>
          </a:p>
          <a:p>
            <a:pPr algn="l"/>
            <a:r>
              <a:rPr lang="en-US" sz="2800" b="1" dirty="0" smtClean="0">
                <a:cs typeface="2  Badr" panose="00000400000000000000" pitchFamily="2" charset="-78"/>
              </a:rPr>
              <a:t>3×3×2×1×1=18</a:t>
            </a:r>
          </a:p>
          <a:p>
            <a:r>
              <a:rPr lang="fa-IR" sz="2800" b="1" dirty="0" smtClean="0">
                <a:cs typeface="2  Badr" panose="00000400000000000000" pitchFamily="2" charset="-78"/>
              </a:rPr>
              <a:t>ب) برای اینکه عدد پنج رقمی کوچکتر از 30000 باشد باید رقم یکان آن(2 و 1) باشد پس 2 حالت داریم. یکی از آن ها را در این مکان قرار می دهیم برای مکان بعدی 4 حالت داریم چون صفر و 3 عدد دیگر نیز می تواند قرار بگیرد برای مکان بعدی 3 حالت و برای بعدی 2 و برای مکان آخر 1 حالت وجود دارد: </a:t>
            </a:r>
          </a:p>
          <a:p>
            <a:pPr algn="l"/>
            <a:r>
              <a:rPr lang="en-US" sz="2800" b="1" dirty="0" smtClean="0">
                <a:cs typeface="2  Badr" panose="00000400000000000000" pitchFamily="2" charset="-78"/>
              </a:rPr>
              <a:t>2×4×3×2×1=72</a:t>
            </a:r>
            <a:endParaRPr lang="en-US" sz="2800" b="1" dirty="0">
              <a:cs typeface="2  Badr" panose="00000400000000000000" pitchFamily="2" charset="-78"/>
            </a:endParaRPr>
          </a:p>
          <a:p>
            <a:pPr algn="l"/>
            <a:endParaRPr lang="fa-IR" sz="2800" dirty="0">
              <a:cs typeface="2  Badr" panose="00000400000000000000" pitchFamily="2" charset="-78"/>
            </a:endParaRPr>
          </a:p>
        </p:txBody>
      </p:sp>
    </p:spTree>
    <p:extLst>
      <p:ext uri="{BB962C8B-B14F-4D97-AF65-F5344CB8AC3E}">
        <p14:creationId xmlns:p14="http://schemas.microsoft.com/office/powerpoint/2010/main" val="3457107297"/>
      </p:ext>
    </p:extLst>
  </p:cSld>
  <p:clrMapOvr>
    <a:masterClrMapping/>
  </p:clrMapOvr>
  <mc:AlternateContent xmlns:mc="http://schemas.openxmlformats.org/markup-compatibility/2006">
    <mc:Choice xmlns:p14="http://schemas.microsoft.com/office/powerpoint/2010/main" Requires="p14">
      <p:transition spd="slow" p14:dur="1250">
        <p14:flip dir="l"/>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2781"/>
          </a:xfrm>
        </p:spPr>
        <p:txBody>
          <a:bodyPr>
            <a:normAutofit fontScale="90000"/>
          </a:bodyPr>
          <a:lstStyle/>
          <a:p>
            <a:r>
              <a:rPr lang="fa-IR" sz="2800" b="1" dirty="0" smtClean="0">
                <a:solidFill>
                  <a:srgbClr val="FF0000"/>
                </a:solidFill>
                <a:cs typeface="2  Badr" panose="00000400000000000000" pitchFamily="2" charset="-78"/>
              </a:rPr>
              <a:t>پرسش: </a:t>
            </a:r>
            <a:r>
              <a:rPr lang="fa-IR" sz="2700" b="1" dirty="0" smtClean="0">
                <a:cs typeface="2  Badr" panose="00000400000000000000" pitchFamily="2" charset="-78"/>
              </a:rPr>
              <a:t>با ارقام 0 و 1 و 2 و 5 و 8 و </a:t>
            </a:r>
            <a:r>
              <a:rPr lang="fa-IR" sz="2700" b="1" dirty="0" smtClean="0">
                <a:solidFill>
                  <a:srgbClr val="00B0F0"/>
                </a:solidFill>
                <a:cs typeface="2  Badr" panose="00000400000000000000" pitchFamily="2" charset="-78"/>
              </a:rPr>
              <a:t>بدون تکرار ارقام </a:t>
            </a:r>
            <a:r>
              <a:rPr lang="fa-IR" sz="2700" b="1" dirty="0" smtClean="0">
                <a:cs typeface="2  Badr" panose="00000400000000000000" pitchFamily="2" charset="-78"/>
              </a:rPr>
              <a:t>چند عدد 4 رقمی </a:t>
            </a:r>
            <a:r>
              <a:rPr lang="fa-IR" sz="2700" b="1" dirty="0" smtClean="0">
                <a:solidFill>
                  <a:srgbClr val="00B0F0"/>
                </a:solidFill>
                <a:cs typeface="2  Badr" panose="00000400000000000000" pitchFamily="2" charset="-78"/>
              </a:rPr>
              <a:t>زوج </a:t>
            </a:r>
            <a:r>
              <a:rPr lang="fa-IR" sz="2700" b="1" dirty="0" smtClean="0">
                <a:cs typeface="2  Badr" panose="00000400000000000000" pitchFamily="2" charset="-78"/>
              </a:rPr>
              <a:t>و</a:t>
            </a:r>
            <a:r>
              <a:rPr lang="fa-IR" sz="2700" b="1" dirty="0" smtClean="0">
                <a:solidFill>
                  <a:srgbClr val="00B0F0"/>
                </a:solidFill>
                <a:cs typeface="2  Badr" panose="00000400000000000000" pitchFamily="2" charset="-78"/>
              </a:rPr>
              <a:t>کمتر از 6000 </a:t>
            </a:r>
            <a:r>
              <a:rPr lang="fa-IR" sz="2700" b="1" dirty="0" smtClean="0">
                <a:cs typeface="2  Badr" panose="00000400000000000000" pitchFamily="2" charset="-78"/>
              </a:rPr>
              <a:t>می توان نوشت؟ </a:t>
            </a:r>
            <a:endParaRPr lang="fa-IR" sz="2700" b="1" dirty="0">
              <a:cs typeface="2  Badr" panose="00000400000000000000" pitchFamily="2" charset="-78"/>
            </a:endParaRPr>
          </a:p>
        </p:txBody>
      </p:sp>
      <p:sp>
        <p:nvSpPr>
          <p:cNvPr id="3" name="Content Placeholder 2"/>
          <p:cNvSpPr>
            <a:spLocks noGrp="1"/>
          </p:cNvSpPr>
          <p:nvPr>
            <p:ph idx="1"/>
          </p:nvPr>
        </p:nvSpPr>
        <p:spPr>
          <a:xfrm>
            <a:off x="1109662" y="2277268"/>
            <a:ext cx="10515600" cy="4351338"/>
          </a:xfrm>
        </p:spPr>
        <p:txBody>
          <a:bodyPr/>
          <a:lstStyle/>
          <a:p>
            <a:endParaRPr lang="fa-IR" dirty="0"/>
          </a:p>
        </p:txBody>
      </p:sp>
      <p:sp>
        <p:nvSpPr>
          <p:cNvPr id="4" name="Slide Number Placeholder 3"/>
          <p:cNvSpPr>
            <a:spLocks noGrp="1"/>
          </p:cNvSpPr>
          <p:nvPr>
            <p:ph type="sldNum" sz="quarter" idx="12"/>
          </p:nvPr>
        </p:nvSpPr>
        <p:spPr/>
        <p:txBody>
          <a:bodyPr/>
          <a:lstStyle/>
          <a:p>
            <a:fld id="{C56D3439-AB24-45D9-BC31-4C4A48132097}" type="slidenum">
              <a:rPr lang="fa-IR" smtClean="0"/>
              <a:t>26</a:t>
            </a:fld>
            <a:endParaRPr lang="fa-IR"/>
          </a:p>
        </p:txBody>
      </p:sp>
      <p:sp>
        <p:nvSpPr>
          <p:cNvPr id="6" name="TextBox 5"/>
          <p:cNvSpPr txBox="1"/>
          <p:nvPr/>
        </p:nvSpPr>
        <p:spPr>
          <a:xfrm>
            <a:off x="773269" y="1027906"/>
            <a:ext cx="10645462" cy="6370975"/>
          </a:xfrm>
          <a:prstGeom prst="rect">
            <a:avLst/>
          </a:prstGeom>
          <a:noFill/>
        </p:spPr>
        <p:txBody>
          <a:bodyPr wrap="square" rtlCol="1">
            <a:spAutoFit/>
          </a:bodyPr>
          <a:lstStyle/>
          <a:p>
            <a:r>
              <a:rPr lang="fa-IR" sz="2400" b="1" dirty="0">
                <a:solidFill>
                  <a:srgbClr val="00B050"/>
                </a:solidFill>
                <a:cs typeface="2  Badr" panose="00000400000000000000" pitchFamily="2" charset="-78"/>
              </a:rPr>
              <a:t>پاسخ: </a:t>
            </a:r>
            <a:r>
              <a:rPr lang="fa-IR" sz="2400" b="1" dirty="0">
                <a:cs typeface="2  Badr" panose="00000400000000000000" pitchFamily="2" charset="-78"/>
              </a:rPr>
              <a:t>در این مساله با دو محدودیت روبه رو هستیم اولا باید عدد چهار رقمی زوج و ثانیا با کمتر از 6000 باشد و چون در ارقام عدد صفر وجود دارد و صفر هم نمی تواند در سمت چپ قرار بگیرد پس باید 3 حالت را در نظر بگیریم: </a:t>
            </a:r>
          </a:p>
          <a:p>
            <a:r>
              <a:rPr lang="fa-IR" sz="2400" b="1" dirty="0">
                <a:cs typeface="2  Badr" panose="00000400000000000000" pitchFamily="2" charset="-78"/>
              </a:rPr>
              <a:t>الف) رقم یکان آن </a:t>
            </a:r>
            <a:r>
              <a:rPr lang="fa-IR" sz="2400" b="1" dirty="0" smtClean="0">
                <a:cs typeface="2  Badr" panose="00000400000000000000" pitchFamily="2" charset="-78"/>
              </a:rPr>
              <a:t>صفر و 8 </a:t>
            </a:r>
            <a:r>
              <a:rPr lang="fa-IR" sz="2400" b="1" dirty="0">
                <a:cs typeface="2  Badr" panose="00000400000000000000" pitchFamily="2" charset="-78"/>
              </a:rPr>
              <a:t>باشد:</a:t>
            </a:r>
          </a:p>
          <a:p>
            <a:pPr algn="l"/>
            <a:r>
              <a:rPr lang="en-US" sz="2400" b="1" dirty="0" smtClean="0">
                <a:cs typeface="2  Badr" panose="00000400000000000000" pitchFamily="2" charset="-78"/>
              </a:rPr>
              <a:t>3×3×2×2=36</a:t>
            </a:r>
            <a:endParaRPr lang="fa-IR" sz="2400" b="1" dirty="0">
              <a:cs typeface="2  Badr" panose="00000400000000000000" pitchFamily="2" charset="-78"/>
            </a:endParaRPr>
          </a:p>
          <a:p>
            <a:r>
              <a:rPr lang="fa-IR" sz="2400" b="1" dirty="0">
                <a:cs typeface="2  Badr" panose="00000400000000000000" pitchFamily="2" charset="-78"/>
              </a:rPr>
              <a:t>رقم یکان </a:t>
            </a:r>
            <a:r>
              <a:rPr lang="fa-IR" sz="2400" b="1" dirty="0" smtClean="0">
                <a:cs typeface="2  Badr" panose="00000400000000000000" pitchFamily="2" charset="-78"/>
              </a:rPr>
              <a:t>2 </a:t>
            </a:r>
            <a:r>
              <a:rPr lang="fa-IR" sz="2400" b="1" dirty="0">
                <a:cs typeface="2  Badr" panose="00000400000000000000" pitchFamily="2" charset="-78"/>
              </a:rPr>
              <a:t>حالت(صفر) وجود دارد. رقم سمت چپ 3 حالت(1و2و5) یکی از آن ها را در سمت چپ قرار می دهیم و چون بدون تکرار است در مرحله بعد 3 انتخاب داریم (در مکان یکان و سمت چپ دو عدد قرار گرفته اند.) در </a:t>
            </a:r>
            <a:r>
              <a:rPr lang="fa-IR" sz="2400" b="1" dirty="0" smtClean="0">
                <a:cs typeface="2  Badr" panose="00000400000000000000" pitchFamily="2" charset="-78"/>
              </a:rPr>
              <a:t>مرحله </a:t>
            </a:r>
            <a:r>
              <a:rPr lang="fa-IR" sz="2400" b="1" dirty="0">
                <a:cs typeface="2  Badr" panose="00000400000000000000" pitchFamily="2" charset="-78"/>
              </a:rPr>
              <a:t>بعد </a:t>
            </a:r>
            <a:r>
              <a:rPr lang="fa-IR" sz="2400" b="1" dirty="0" smtClean="0">
                <a:cs typeface="2  Badr" panose="00000400000000000000" pitchFamily="2" charset="-78"/>
              </a:rPr>
              <a:t>2 </a:t>
            </a:r>
            <a:r>
              <a:rPr lang="fa-IR" sz="2400" b="1" dirty="0">
                <a:cs typeface="2  Badr" panose="00000400000000000000" pitchFamily="2" charset="-78"/>
              </a:rPr>
              <a:t>انتخاب وجود دارد.</a:t>
            </a:r>
          </a:p>
          <a:p>
            <a:r>
              <a:rPr lang="fa-IR" sz="2400" b="1" dirty="0">
                <a:cs typeface="2  Badr" panose="00000400000000000000" pitchFamily="2" charset="-78"/>
              </a:rPr>
              <a:t>ب) رقم یکان 2 باشد: </a:t>
            </a:r>
          </a:p>
          <a:p>
            <a:pPr algn="l"/>
            <a:r>
              <a:rPr lang="en-US" sz="2400" b="1" dirty="0" smtClean="0">
                <a:cs typeface="2  Badr" panose="00000400000000000000" pitchFamily="2" charset="-78"/>
              </a:rPr>
              <a:t>2×3×2×1=12</a:t>
            </a:r>
            <a:endParaRPr lang="fa-IR" sz="2400" b="1" dirty="0" smtClean="0">
              <a:cs typeface="2  Badr" panose="00000400000000000000" pitchFamily="2" charset="-78"/>
            </a:endParaRPr>
          </a:p>
          <a:p>
            <a:r>
              <a:rPr lang="fa-IR" sz="2400" b="1" dirty="0" smtClean="0">
                <a:cs typeface="2  Badr" panose="00000400000000000000" pitchFamily="2" charset="-78"/>
              </a:rPr>
              <a:t>رقم یکان 1 حالت (رقم 2) در مکان سمت چپ 2 حالت (1و5) یکی از آن ها را در سمت چپ قرار می دهیم و چون بدون تکرار است پس در مرحله بعد 3 انتخاب (صفر و دو رقم باقی مانده)  و در مرحله بعدی 2 انتخاب داریم.</a:t>
            </a:r>
          </a:p>
          <a:p>
            <a:r>
              <a:rPr lang="fa-IR" sz="2400" b="1" dirty="0" smtClean="0">
                <a:cs typeface="2  Badr" panose="00000400000000000000" pitchFamily="2" charset="-78"/>
              </a:rPr>
              <a:t>بنابر اصل جمع داریم: </a:t>
            </a:r>
          </a:p>
          <a:p>
            <a:pPr algn="l"/>
            <a:r>
              <a:rPr lang="en-US" sz="2400" b="1" dirty="0" smtClean="0">
                <a:cs typeface="2  Badr" panose="00000400000000000000" pitchFamily="2" charset="-78"/>
              </a:rPr>
              <a:t>36+12=48 </a:t>
            </a:r>
            <a:endParaRPr lang="fa-IR" sz="2400" b="1" dirty="0" smtClean="0">
              <a:cs typeface="2  Badr" panose="00000400000000000000" pitchFamily="2" charset="-78"/>
            </a:endParaRPr>
          </a:p>
          <a:p>
            <a:endParaRPr lang="en-US" sz="2400" b="1" dirty="0" smtClean="0">
              <a:cs typeface="2  Badr" panose="00000400000000000000" pitchFamily="2" charset="-78"/>
            </a:endParaRPr>
          </a:p>
          <a:p>
            <a:pPr algn="l"/>
            <a:endParaRPr lang="fa-IR" sz="2400" b="1" dirty="0">
              <a:cs typeface="2  Badr" panose="00000400000000000000" pitchFamily="2" charset="-78"/>
            </a:endParaRPr>
          </a:p>
          <a:p>
            <a:pPr algn="l"/>
            <a:endParaRPr lang="fa-IR" sz="2400" dirty="0">
              <a:cs typeface="2  Badr" panose="00000400000000000000" pitchFamily="2" charset="-78"/>
            </a:endParaRPr>
          </a:p>
        </p:txBody>
      </p:sp>
    </p:spTree>
    <p:extLst>
      <p:ext uri="{BB962C8B-B14F-4D97-AF65-F5344CB8AC3E}">
        <p14:creationId xmlns:p14="http://schemas.microsoft.com/office/powerpoint/2010/main" val="176180735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mph" presetSubtype="0" nodeType="clickEffect">
                                  <p:stCondLst>
                                    <p:cond delay="0"/>
                                  </p:stCondLst>
                                  <p:iterate type="lt">
                                    <p:tmAbs val="25"/>
                                  </p:iterate>
                                  <p:childTnLst>
                                    <p:set>
                                      <p:cBhvr override="childStyle">
                                        <p:cTn id="11" dur="indefinite"/>
                                        <p:tgtEl>
                                          <p:spTgt spid="6">
                                            <p:txEl>
                                              <p:pRg st="0" end="0"/>
                                            </p:txEl>
                                          </p:spTgt>
                                        </p:tgtEl>
                                        <p:attrNameLst>
                                          <p:attrName>style.fontWeight</p:attrName>
                                        </p:attrNameLst>
                                      </p:cBhvr>
                                      <p:to>
                                        <p:strVal val="bold"/>
                                      </p:to>
                                    </p:set>
                                  </p:childTnLst>
                                </p:cTn>
                              </p:par>
                              <p:par>
                                <p:cTn id="12" presetID="15" presetClass="emph" presetSubtype="0" nodeType="withEffect">
                                  <p:stCondLst>
                                    <p:cond delay="0"/>
                                  </p:stCondLst>
                                  <p:iterate type="lt">
                                    <p:tmAbs val="25"/>
                                  </p:iterate>
                                  <p:childTnLst>
                                    <p:set>
                                      <p:cBhvr override="childStyle">
                                        <p:cTn id="13" dur="indefinite"/>
                                        <p:tgtEl>
                                          <p:spTgt spid="6">
                                            <p:txEl>
                                              <p:pRg st="1" end="1"/>
                                            </p:txEl>
                                          </p:spTgt>
                                        </p:tgtEl>
                                        <p:attrNameLst>
                                          <p:attrName>style.fontWeight</p:attrName>
                                        </p:attrNameLst>
                                      </p:cBhvr>
                                      <p:to>
                                        <p:strVal val="bold"/>
                                      </p:to>
                                    </p:set>
                                  </p:childTnLst>
                                </p:cTn>
                              </p:par>
                              <p:par>
                                <p:cTn id="14" presetID="15" presetClass="emph" presetSubtype="0" nodeType="withEffect">
                                  <p:stCondLst>
                                    <p:cond delay="0"/>
                                  </p:stCondLst>
                                  <p:iterate type="lt">
                                    <p:tmAbs val="25"/>
                                  </p:iterate>
                                  <p:childTnLst>
                                    <p:set>
                                      <p:cBhvr override="childStyle">
                                        <p:cTn id="15" dur="indefinite"/>
                                        <p:tgtEl>
                                          <p:spTgt spid="6">
                                            <p:txEl>
                                              <p:pRg st="2" end="2"/>
                                            </p:txEl>
                                          </p:spTgt>
                                        </p:tgtEl>
                                        <p:attrNameLst>
                                          <p:attrName>style.fontWeight</p:attrName>
                                        </p:attrNameLst>
                                      </p:cBhvr>
                                      <p:to>
                                        <p:strVal val="bold"/>
                                      </p:to>
                                    </p:set>
                                  </p:childTnLst>
                                </p:cTn>
                              </p:par>
                              <p:par>
                                <p:cTn id="16" presetID="15" presetClass="emph" presetSubtype="0" nodeType="withEffect">
                                  <p:stCondLst>
                                    <p:cond delay="0"/>
                                  </p:stCondLst>
                                  <p:iterate type="lt">
                                    <p:tmAbs val="25"/>
                                  </p:iterate>
                                  <p:childTnLst>
                                    <p:set>
                                      <p:cBhvr override="childStyle">
                                        <p:cTn id="17" dur="indefinite"/>
                                        <p:tgtEl>
                                          <p:spTgt spid="6">
                                            <p:txEl>
                                              <p:pRg st="3" end="3"/>
                                            </p:txEl>
                                          </p:spTgt>
                                        </p:tgtEl>
                                        <p:attrNameLst>
                                          <p:attrName>style.fontWeight</p:attrName>
                                        </p:attrNameLst>
                                      </p:cBhvr>
                                      <p:to>
                                        <p:strVal val="bold"/>
                                      </p:to>
                                    </p:set>
                                  </p:childTnLst>
                                </p:cTn>
                              </p:par>
                              <p:par>
                                <p:cTn id="18" presetID="15" presetClass="emph" presetSubtype="0" nodeType="withEffect">
                                  <p:stCondLst>
                                    <p:cond delay="0"/>
                                  </p:stCondLst>
                                  <p:iterate type="lt">
                                    <p:tmAbs val="25"/>
                                  </p:iterate>
                                  <p:childTnLst>
                                    <p:set>
                                      <p:cBhvr override="childStyle">
                                        <p:cTn id="19" dur="indefinite"/>
                                        <p:tgtEl>
                                          <p:spTgt spid="6">
                                            <p:txEl>
                                              <p:pRg st="4" end="4"/>
                                            </p:txEl>
                                          </p:spTgt>
                                        </p:tgtEl>
                                        <p:attrNameLst>
                                          <p:attrName>style.fontWeight</p:attrName>
                                        </p:attrNameLst>
                                      </p:cBhvr>
                                      <p:to>
                                        <p:strVal val="bold"/>
                                      </p:to>
                                    </p:set>
                                  </p:childTnLst>
                                </p:cTn>
                              </p:par>
                              <p:par>
                                <p:cTn id="20" presetID="15" presetClass="emph" presetSubtype="0" nodeType="withEffect">
                                  <p:stCondLst>
                                    <p:cond delay="0"/>
                                  </p:stCondLst>
                                  <p:iterate type="lt">
                                    <p:tmAbs val="25"/>
                                  </p:iterate>
                                  <p:childTnLst>
                                    <p:set>
                                      <p:cBhvr override="childStyle">
                                        <p:cTn id="21" dur="indefinite"/>
                                        <p:tgtEl>
                                          <p:spTgt spid="6">
                                            <p:txEl>
                                              <p:pRg st="5" end="5"/>
                                            </p:txEl>
                                          </p:spTgt>
                                        </p:tgtEl>
                                        <p:attrNameLst>
                                          <p:attrName>style.fontWeight</p:attrName>
                                        </p:attrNameLst>
                                      </p:cBhvr>
                                      <p:to>
                                        <p:strVal val="bold"/>
                                      </p:to>
                                    </p:set>
                                  </p:childTnLst>
                                </p:cTn>
                              </p:par>
                              <p:par>
                                <p:cTn id="22" presetID="15" presetClass="emph" presetSubtype="0" nodeType="withEffect">
                                  <p:stCondLst>
                                    <p:cond delay="0"/>
                                  </p:stCondLst>
                                  <p:iterate type="lt">
                                    <p:tmAbs val="25"/>
                                  </p:iterate>
                                  <p:childTnLst>
                                    <p:set>
                                      <p:cBhvr override="childStyle">
                                        <p:cTn id="23" dur="indefinite"/>
                                        <p:tgtEl>
                                          <p:spTgt spid="6">
                                            <p:txEl>
                                              <p:pRg st="6" end="6"/>
                                            </p:txEl>
                                          </p:spTgt>
                                        </p:tgtEl>
                                        <p:attrNameLst>
                                          <p:attrName>style.fontWeight</p:attrName>
                                        </p:attrNameLst>
                                      </p:cBhvr>
                                      <p:to>
                                        <p:strVal val="bold"/>
                                      </p:to>
                                    </p:set>
                                  </p:childTnLst>
                                </p:cTn>
                              </p:par>
                              <p:par>
                                <p:cTn id="24" presetID="15" presetClass="emph" presetSubtype="0" nodeType="withEffect">
                                  <p:stCondLst>
                                    <p:cond delay="0"/>
                                  </p:stCondLst>
                                  <p:iterate type="lt">
                                    <p:tmAbs val="25"/>
                                  </p:iterate>
                                  <p:childTnLst>
                                    <p:set>
                                      <p:cBhvr override="childStyle">
                                        <p:cTn id="25" dur="indefinite"/>
                                        <p:tgtEl>
                                          <p:spTgt spid="6">
                                            <p:txEl>
                                              <p:pRg st="7" end="7"/>
                                            </p:txEl>
                                          </p:spTgt>
                                        </p:tgtEl>
                                        <p:attrNameLst>
                                          <p:attrName>style.fontWeight</p:attrName>
                                        </p:attrNameLst>
                                      </p:cBhvr>
                                      <p:to>
                                        <p:strVal val="bold"/>
                                      </p:to>
                                    </p:set>
                                  </p:childTnLst>
                                </p:cTn>
                              </p:par>
                              <p:par>
                                <p:cTn id="26" presetID="15" presetClass="emph" presetSubtype="0" nodeType="withEffect">
                                  <p:stCondLst>
                                    <p:cond delay="0"/>
                                  </p:stCondLst>
                                  <p:iterate type="lt">
                                    <p:tmAbs val="25"/>
                                  </p:iterate>
                                  <p:childTnLst>
                                    <p:set>
                                      <p:cBhvr override="childStyle">
                                        <p:cTn id="27" dur="indefinite"/>
                                        <p:tgtEl>
                                          <p:spTgt spid="6">
                                            <p:txEl>
                                              <p:pRg st="8" end="8"/>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319406"/>
            <a:ext cx="10515600" cy="45719"/>
          </a:xfrm>
        </p:spPr>
        <p:txBody>
          <a:bodyPr>
            <a:normAutofit fontScale="90000"/>
          </a:bodyPr>
          <a:lstStyle/>
          <a:p>
            <a:endParaRPr lang="fa-IR" dirty="0"/>
          </a:p>
        </p:txBody>
      </p:sp>
      <p:sp>
        <p:nvSpPr>
          <p:cNvPr id="3" name="Content Placeholder 2"/>
          <p:cNvSpPr>
            <a:spLocks noGrp="1"/>
          </p:cNvSpPr>
          <p:nvPr>
            <p:ph idx="1"/>
          </p:nvPr>
        </p:nvSpPr>
        <p:spPr>
          <a:xfrm>
            <a:off x="838200" y="365125"/>
            <a:ext cx="10515600" cy="5811838"/>
          </a:xfrm>
        </p:spPr>
        <p:txBody>
          <a:bodyPr/>
          <a:lstStyle/>
          <a:p>
            <a:pPr marL="0" indent="0">
              <a:buNone/>
            </a:pPr>
            <a:r>
              <a:rPr lang="fa-IR" b="1" dirty="0" smtClean="0">
                <a:solidFill>
                  <a:srgbClr val="FF0000"/>
                </a:solidFill>
                <a:cs typeface="2  Badr" panose="00000400000000000000" pitchFamily="2" charset="-78"/>
              </a:rPr>
              <a:t>تمرین 1 صفحه 124 کتاب درسی: </a:t>
            </a:r>
          </a:p>
          <a:p>
            <a:pPr marL="0" indent="0">
              <a:buNone/>
            </a:pPr>
            <a:r>
              <a:rPr lang="fa-IR" b="1" dirty="0" smtClean="0">
                <a:cs typeface="2  Badr" panose="00000400000000000000" pitchFamily="2" charset="-78"/>
              </a:rPr>
              <a:t>تعداد حالت های ممکن برای رمز یک دستگاه را در حالت های زیر به دست آورید. </a:t>
            </a:r>
          </a:p>
          <a:p>
            <a:pPr marL="0" indent="0">
              <a:buNone/>
            </a:pPr>
            <a:r>
              <a:rPr lang="fa-IR" b="1" dirty="0" smtClean="0">
                <a:cs typeface="2  Badr" panose="00000400000000000000" pitchFamily="2" charset="-78"/>
              </a:rPr>
              <a:t>مشخص کنید برای این کار از اصل جمع استفاده می شود یا از اصل ضرب یا هردو. </a:t>
            </a:r>
          </a:p>
          <a:p>
            <a:pPr marL="0" indent="0">
              <a:buNone/>
            </a:pPr>
            <a:r>
              <a:rPr lang="fa-IR" b="1" dirty="0" smtClean="0">
                <a:cs typeface="2  Badr" panose="00000400000000000000" pitchFamily="2" charset="-78"/>
              </a:rPr>
              <a:t>الف) این رمز از یک گزینه تشکیل شده، که یک عدد یا یک حرف الفبای فارسی است. </a:t>
            </a:r>
          </a:p>
          <a:p>
            <a:pPr marL="0" indent="0">
              <a:buNone/>
            </a:pPr>
            <a:r>
              <a:rPr lang="fa-IR" b="1" dirty="0" smtClean="0">
                <a:solidFill>
                  <a:srgbClr val="00B050"/>
                </a:solidFill>
                <a:cs typeface="2  Badr" panose="00000400000000000000" pitchFamily="2" charset="-78"/>
              </a:rPr>
              <a:t>پاسخ: </a:t>
            </a:r>
            <a:r>
              <a:rPr lang="fa-IR" b="1" dirty="0" smtClean="0">
                <a:cs typeface="2  Badr" panose="00000400000000000000" pitchFamily="2" charset="-78"/>
              </a:rPr>
              <a:t>یک عدد 10 حالت و حروف الفبای فارسی 32 حرف هستند. با استفاده از اصل جمع داریم: </a:t>
            </a:r>
          </a:p>
          <a:p>
            <a:pPr marL="0" indent="0" algn="l">
              <a:buNone/>
            </a:pPr>
            <a:r>
              <a:rPr lang="en-US" b="1" dirty="0" smtClean="0">
                <a:cs typeface="2  Badr" panose="00000400000000000000" pitchFamily="2" charset="-78"/>
              </a:rPr>
              <a:t>10+32=42</a:t>
            </a:r>
            <a:endParaRPr lang="fa-IR" b="1" dirty="0" smtClean="0">
              <a:cs typeface="2  Badr" panose="00000400000000000000" pitchFamily="2" charset="-78"/>
            </a:endParaRPr>
          </a:p>
          <a:p>
            <a:pPr marL="0" indent="0">
              <a:buNone/>
            </a:pPr>
            <a:r>
              <a:rPr lang="fa-IR" b="1" dirty="0" smtClean="0">
                <a:cs typeface="2  Badr" panose="00000400000000000000" pitchFamily="2" charset="-78"/>
              </a:rPr>
              <a:t>ب) این رمز از دو گزینه تشکیل شده است که گزینه اول یک عدد و گزینه دوم یک حرف الفبای فارسی است. </a:t>
            </a:r>
          </a:p>
          <a:p>
            <a:pPr marL="0" indent="0">
              <a:buNone/>
            </a:pPr>
            <a:r>
              <a:rPr lang="fa-IR" b="1" dirty="0">
                <a:solidFill>
                  <a:srgbClr val="00B050"/>
                </a:solidFill>
                <a:cs typeface="2  Badr" panose="00000400000000000000" pitchFamily="2" charset="-78"/>
              </a:rPr>
              <a:t>پاسخ</a:t>
            </a:r>
            <a:r>
              <a:rPr lang="fa-IR" b="1" dirty="0" smtClean="0">
                <a:solidFill>
                  <a:srgbClr val="00B050"/>
                </a:solidFill>
                <a:cs typeface="2  Badr" panose="00000400000000000000" pitchFamily="2" charset="-78"/>
              </a:rPr>
              <a:t>:  </a:t>
            </a:r>
            <a:r>
              <a:rPr lang="fa-IR" b="1" dirty="0" smtClean="0">
                <a:cs typeface="2  Badr" panose="00000400000000000000" pitchFamily="2" charset="-78"/>
              </a:rPr>
              <a:t>مکان اول 10 حالت و مکان دوم 32 حالت وجود دارد، بنا به اصل ضرب داریم: </a:t>
            </a:r>
          </a:p>
          <a:p>
            <a:pPr marL="0" indent="0" algn="l">
              <a:buNone/>
            </a:pPr>
            <a:r>
              <a:rPr lang="en-US" b="1" dirty="0" smtClean="0">
                <a:cs typeface="2  Badr" panose="00000400000000000000" pitchFamily="2" charset="-78"/>
              </a:rPr>
              <a:t>10×32=320</a:t>
            </a:r>
            <a:endParaRPr lang="fa-IR" b="1" dirty="0">
              <a:cs typeface="2  Badr" panose="00000400000000000000" pitchFamily="2" charset="-78"/>
            </a:endParaRPr>
          </a:p>
        </p:txBody>
      </p:sp>
      <p:sp>
        <p:nvSpPr>
          <p:cNvPr id="4" name="Slide Number Placeholder 3"/>
          <p:cNvSpPr>
            <a:spLocks noGrp="1"/>
          </p:cNvSpPr>
          <p:nvPr>
            <p:ph type="sldNum" sz="quarter" idx="12"/>
          </p:nvPr>
        </p:nvSpPr>
        <p:spPr/>
        <p:txBody>
          <a:bodyPr/>
          <a:lstStyle/>
          <a:p>
            <a:fld id="{C56D3439-AB24-45D9-BC31-4C4A48132097}" type="slidenum">
              <a:rPr lang="fa-IR" smtClean="0"/>
              <a:t>27</a:t>
            </a:fld>
            <a:endParaRPr lang="fa-IR"/>
          </a:p>
        </p:txBody>
      </p:sp>
    </p:spTree>
    <p:extLst>
      <p:ext uri="{BB962C8B-B14F-4D97-AF65-F5344CB8AC3E}">
        <p14:creationId xmlns:p14="http://schemas.microsoft.com/office/powerpoint/2010/main" val="387873983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ircle(in)">
                                      <p:cBhvr>
                                        <p:cTn id="13" dur="2000"/>
                                        <p:tgtEl>
                                          <p:spTgt spid="3">
                                            <p:txEl>
                                              <p:pRg st="1" end="1"/>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arn(inVertical)">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ipe(down)">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fa-IR" dirty="0"/>
          </a:p>
        </p:txBody>
      </p:sp>
      <p:sp>
        <p:nvSpPr>
          <p:cNvPr id="3" name="Content Placeholder 2"/>
          <p:cNvSpPr>
            <a:spLocks noGrp="1"/>
          </p:cNvSpPr>
          <p:nvPr>
            <p:ph idx="1"/>
          </p:nvPr>
        </p:nvSpPr>
        <p:spPr>
          <a:xfrm>
            <a:off x="838200" y="410844"/>
            <a:ext cx="10515600" cy="6131624"/>
          </a:xfrm>
        </p:spPr>
        <p:txBody>
          <a:bodyPr>
            <a:noAutofit/>
          </a:bodyPr>
          <a:lstStyle/>
          <a:p>
            <a:pPr marL="0" indent="0">
              <a:buNone/>
            </a:pPr>
            <a:r>
              <a:rPr lang="fa-IR" sz="2400" b="1" dirty="0">
                <a:cs typeface="2  Badr" panose="00000400000000000000" pitchFamily="2" charset="-78"/>
              </a:rPr>
              <a:t>پ) این رمز از دو گزینه تشکیل شده است که یکی از گزینه ها یک عدد و گزینه دیگر یک حرف الفبای فارسی است. </a:t>
            </a:r>
            <a:endParaRPr lang="fa-IR" sz="2400" b="1" dirty="0" smtClean="0">
              <a:cs typeface="2  Badr" panose="00000400000000000000" pitchFamily="2" charset="-78"/>
            </a:endParaRPr>
          </a:p>
          <a:p>
            <a:pPr marL="0" indent="0">
              <a:buNone/>
            </a:pPr>
            <a:r>
              <a:rPr lang="fa-IR" sz="2400" b="1" dirty="0">
                <a:solidFill>
                  <a:srgbClr val="00B050"/>
                </a:solidFill>
                <a:cs typeface="2  Badr" panose="00000400000000000000" pitchFamily="2" charset="-78"/>
              </a:rPr>
              <a:t>پاسخ</a:t>
            </a:r>
            <a:r>
              <a:rPr lang="fa-IR" sz="2400" b="1" dirty="0" smtClean="0">
                <a:solidFill>
                  <a:srgbClr val="00B050"/>
                </a:solidFill>
                <a:cs typeface="2  Badr" panose="00000400000000000000" pitchFamily="2" charset="-78"/>
              </a:rPr>
              <a:t>: </a:t>
            </a:r>
            <a:r>
              <a:rPr lang="fa-IR" sz="2400" b="1" dirty="0" smtClean="0">
                <a:cs typeface="2  Badr" panose="00000400000000000000" pitchFamily="2" charset="-78"/>
              </a:rPr>
              <a:t>در این قسمت دو حالت زیر را در نظر می گیریم: </a:t>
            </a:r>
          </a:p>
          <a:p>
            <a:pPr marL="514350" indent="-514350">
              <a:buFont typeface="Arial" panose="020B0604020202020204" pitchFamily="34" charset="0"/>
              <a:buAutoNum type="arabicParenR"/>
            </a:pPr>
            <a:r>
              <a:rPr lang="fa-IR" sz="2400" b="1" dirty="0" smtClean="0">
                <a:cs typeface="2  Badr" panose="00000400000000000000" pitchFamily="2" charset="-78"/>
              </a:rPr>
              <a:t>گزینه اول عدد و گزینه دوم حرف الفبای فارسی (اصل ضرب) </a:t>
            </a:r>
            <a:r>
              <a:rPr lang="en-US" sz="2400" b="1" dirty="0" smtClean="0">
                <a:cs typeface="2  Badr" panose="00000400000000000000" pitchFamily="2" charset="-78"/>
              </a:rPr>
              <a:t>10×32=320</a:t>
            </a:r>
            <a:endParaRPr lang="fa-IR" sz="2400" b="1" dirty="0" smtClean="0">
              <a:cs typeface="2  Badr" panose="00000400000000000000" pitchFamily="2" charset="-78"/>
            </a:endParaRPr>
          </a:p>
          <a:p>
            <a:pPr marL="0" indent="0">
              <a:buNone/>
            </a:pPr>
            <a:r>
              <a:rPr lang="fa-IR" sz="2400" b="1" dirty="0" smtClean="0">
                <a:cs typeface="2  Badr" panose="00000400000000000000" pitchFamily="2" charset="-78"/>
              </a:rPr>
              <a:t>2) گزینه اول حرف الفبای فارسی و گزینه دوم عدد (اصل ضرب) </a:t>
            </a:r>
            <a:r>
              <a:rPr lang="en-US" sz="2400" b="1" dirty="0" smtClean="0">
                <a:cs typeface="2  Badr" panose="00000400000000000000" pitchFamily="2" charset="-78"/>
              </a:rPr>
              <a:t>32×10=320</a:t>
            </a:r>
            <a:endParaRPr lang="fa-IR" sz="2400" b="1" dirty="0" smtClean="0">
              <a:cs typeface="2  Badr" panose="00000400000000000000" pitchFamily="2" charset="-78"/>
            </a:endParaRPr>
          </a:p>
          <a:p>
            <a:pPr marL="0" indent="0">
              <a:buNone/>
            </a:pPr>
            <a:r>
              <a:rPr lang="fa-IR" sz="2400" b="1" dirty="0" smtClean="0">
                <a:cs typeface="2  Badr" panose="00000400000000000000" pitchFamily="2" charset="-78"/>
              </a:rPr>
              <a:t>بنا بر اصل جمع داریم:     </a:t>
            </a:r>
            <a:r>
              <a:rPr lang="en-US" sz="2400" b="1" dirty="0" smtClean="0">
                <a:cs typeface="2  Badr" panose="00000400000000000000" pitchFamily="2" charset="-78"/>
              </a:rPr>
              <a:t>320+320=640</a:t>
            </a:r>
            <a:endParaRPr lang="fa-IR" sz="2400" b="1" dirty="0">
              <a:cs typeface="2  Badr" panose="00000400000000000000" pitchFamily="2" charset="-78"/>
            </a:endParaRPr>
          </a:p>
          <a:p>
            <a:pPr marL="0" indent="0">
              <a:buNone/>
            </a:pPr>
            <a:r>
              <a:rPr lang="fa-IR" sz="2400" b="1" dirty="0">
                <a:cs typeface="2  Badr" panose="00000400000000000000" pitchFamily="2" charset="-78"/>
              </a:rPr>
              <a:t>ت) این رمز از دو گزینه تشکیل شده است که یا هر دو گزینه عدد یا هر دو گزینه حروف انگلیسی اند. </a:t>
            </a:r>
            <a:endParaRPr lang="fa-IR" sz="2400" b="1" dirty="0" smtClean="0">
              <a:cs typeface="2  Badr" panose="00000400000000000000" pitchFamily="2" charset="-78"/>
            </a:endParaRPr>
          </a:p>
          <a:p>
            <a:pPr marL="0" indent="0">
              <a:buNone/>
            </a:pPr>
            <a:r>
              <a:rPr lang="fa-IR" sz="2400" b="1" dirty="0" smtClean="0">
                <a:solidFill>
                  <a:srgbClr val="00B050"/>
                </a:solidFill>
                <a:cs typeface="2  Badr" panose="00000400000000000000" pitchFamily="2" charset="-78"/>
              </a:rPr>
              <a:t>پاسخ:</a:t>
            </a:r>
            <a:r>
              <a:rPr lang="fa-IR" sz="2400" b="1" dirty="0">
                <a:cs typeface="2  Badr" panose="00000400000000000000" pitchFamily="2" charset="-78"/>
              </a:rPr>
              <a:t> </a:t>
            </a:r>
            <a:r>
              <a:rPr lang="fa-IR" sz="2400" b="1" dirty="0" smtClean="0">
                <a:cs typeface="2  Badr" panose="00000400000000000000" pitchFamily="2" charset="-78"/>
              </a:rPr>
              <a:t> اگر هر دو عدد باشند </a:t>
            </a:r>
            <a:r>
              <a:rPr lang="en-US" sz="2400" b="1" dirty="0" smtClean="0">
                <a:cs typeface="2  Badr" panose="00000400000000000000" pitchFamily="2" charset="-78"/>
              </a:rPr>
              <a:t>10×10=100</a:t>
            </a:r>
            <a:r>
              <a:rPr lang="fa-IR" sz="2400" b="1" dirty="0" smtClean="0">
                <a:cs typeface="2  Badr" panose="00000400000000000000" pitchFamily="2" charset="-78"/>
              </a:rPr>
              <a:t>  حالت یا هر دو حروف انگلیسی   </a:t>
            </a:r>
            <a:r>
              <a:rPr lang="en-US" sz="2400" b="1" dirty="0" smtClean="0">
                <a:cs typeface="2  Badr" panose="00000400000000000000" pitchFamily="2" charset="-78"/>
              </a:rPr>
              <a:t>26×26=676</a:t>
            </a:r>
            <a:r>
              <a:rPr lang="fa-IR" sz="2400" b="1" dirty="0" smtClean="0">
                <a:cs typeface="2  Badr" panose="00000400000000000000" pitchFamily="2" charset="-78"/>
              </a:rPr>
              <a:t>   باشند. پس  </a:t>
            </a:r>
          </a:p>
          <a:p>
            <a:pPr marL="0" indent="0">
              <a:buNone/>
            </a:pPr>
            <a:r>
              <a:rPr lang="fa-IR" sz="2400" b="1" dirty="0" smtClean="0">
                <a:cs typeface="2  Badr" panose="00000400000000000000" pitchFamily="2" charset="-78"/>
              </a:rPr>
              <a:t>بنا بر اصل جمع </a:t>
            </a:r>
            <a:r>
              <a:rPr lang="en-US" sz="2400" b="1" dirty="0" smtClean="0">
                <a:cs typeface="2  Badr" panose="00000400000000000000" pitchFamily="2" charset="-78"/>
              </a:rPr>
              <a:t>   100+676=767 </a:t>
            </a:r>
            <a:r>
              <a:rPr lang="fa-IR" sz="2400" b="1" dirty="0" smtClean="0">
                <a:cs typeface="2  Badr" panose="00000400000000000000" pitchFamily="2" charset="-78"/>
              </a:rPr>
              <a:t>حالت وجود دارد.</a:t>
            </a:r>
            <a:endParaRPr lang="fa-IR" sz="2400" b="1" dirty="0">
              <a:cs typeface="2  Badr" panose="00000400000000000000" pitchFamily="2" charset="-78"/>
            </a:endParaRPr>
          </a:p>
          <a:p>
            <a:pPr marL="0" indent="0">
              <a:buNone/>
            </a:pPr>
            <a:r>
              <a:rPr lang="fa-IR" sz="2400" b="1" dirty="0">
                <a:cs typeface="2  Badr" panose="00000400000000000000" pitchFamily="2" charset="-78"/>
              </a:rPr>
              <a:t>ث) این رمز از 4 گزینه تشکیل شده است که دو گزینه اول اعداد غیر تکرای و دو گزینه دوم حروف </a:t>
            </a:r>
            <a:r>
              <a:rPr lang="fa-IR" sz="2400" b="1" dirty="0" smtClean="0">
                <a:cs typeface="2  Badr" panose="00000400000000000000" pitchFamily="2" charset="-78"/>
              </a:rPr>
              <a:t>انگلیسی </a:t>
            </a:r>
            <a:r>
              <a:rPr lang="fa-IR" sz="2400" b="1" dirty="0">
                <a:cs typeface="2  Badr" panose="00000400000000000000" pitchFamily="2" charset="-78"/>
              </a:rPr>
              <a:t>غیر تکرای اند. </a:t>
            </a:r>
            <a:endParaRPr lang="fa-IR" sz="2400" b="1" dirty="0" smtClean="0">
              <a:cs typeface="2  Badr" panose="00000400000000000000" pitchFamily="2" charset="-78"/>
            </a:endParaRPr>
          </a:p>
          <a:p>
            <a:pPr marL="0" indent="0">
              <a:buNone/>
            </a:pPr>
            <a:r>
              <a:rPr lang="fa-IR" sz="2400" b="1" dirty="0">
                <a:solidFill>
                  <a:srgbClr val="00B050"/>
                </a:solidFill>
                <a:cs typeface="2  Badr" panose="00000400000000000000" pitchFamily="2" charset="-78"/>
              </a:rPr>
              <a:t>پاسخ</a:t>
            </a:r>
            <a:r>
              <a:rPr lang="fa-IR" sz="2400" b="1" dirty="0" smtClean="0">
                <a:solidFill>
                  <a:srgbClr val="00B050"/>
                </a:solidFill>
                <a:cs typeface="2  Badr" panose="00000400000000000000" pitchFamily="2" charset="-78"/>
              </a:rPr>
              <a:t>: </a:t>
            </a:r>
            <a:r>
              <a:rPr lang="fa-IR" sz="2400" b="1" dirty="0" smtClean="0">
                <a:cs typeface="2  Badr" panose="00000400000000000000" pitchFamily="2" charset="-78"/>
              </a:rPr>
              <a:t>چهار مکان در نظر می گیریم در مکان اول 10 حالت، در مکان دوم 9 حالت، (اعداد غیر تکراری) در مکان سوم </a:t>
            </a:r>
          </a:p>
          <a:p>
            <a:pPr marL="0" indent="0">
              <a:buNone/>
            </a:pPr>
            <a:r>
              <a:rPr lang="fa-IR" sz="2400" b="1" dirty="0" smtClean="0">
                <a:cs typeface="2  Badr" panose="00000400000000000000" pitchFamily="2" charset="-78"/>
              </a:rPr>
              <a:t>26 و در مکان چهارم 25 حالت (چون حروف غیر تکراری) وجود دارد. بنا بر اصل ضرب داریم: </a:t>
            </a:r>
          </a:p>
          <a:p>
            <a:pPr marL="0" indent="0" algn="l">
              <a:buNone/>
            </a:pPr>
            <a:r>
              <a:rPr lang="en-US" sz="2400" b="1" dirty="0" smtClean="0">
                <a:cs typeface="2  Badr" panose="00000400000000000000" pitchFamily="2" charset="-78"/>
              </a:rPr>
              <a:t>10×9×26×25=58500</a:t>
            </a:r>
            <a:endParaRPr lang="fa-IR" sz="2400" b="1" dirty="0">
              <a:cs typeface="2  Badr" panose="00000400000000000000" pitchFamily="2" charset="-78"/>
            </a:endParaRPr>
          </a:p>
          <a:p>
            <a:pPr marL="0" indent="0" algn="l">
              <a:buNone/>
            </a:pPr>
            <a:endParaRPr lang="fa-IR" sz="2400" b="1" dirty="0">
              <a:cs typeface="2  Badr" panose="00000400000000000000" pitchFamily="2" charset="-78"/>
            </a:endParaRPr>
          </a:p>
        </p:txBody>
      </p:sp>
      <p:sp>
        <p:nvSpPr>
          <p:cNvPr id="4" name="Slide Number Placeholder 3"/>
          <p:cNvSpPr>
            <a:spLocks noGrp="1"/>
          </p:cNvSpPr>
          <p:nvPr>
            <p:ph type="sldNum" sz="quarter" idx="12"/>
          </p:nvPr>
        </p:nvSpPr>
        <p:spPr/>
        <p:txBody>
          <a:bodyPr/>
          <a:lstStyle/>
          <a:p>
            <a:fld id="{C56D3439-AB24-45D9-BC31-4C4A48132097}" type="slidenum">
              <a:rPr lang="fa-IR" smtClean="0"/>
              <a:t>28</a:t>
            </a:fld>
            <a:endParaRPr lang="fa-IR"/>
          </a:p>
        </p:txBody>
      </p:sp>
    </p:spTree>
    <p:extLst>
      <p:ext uri="{BB962C8B-B14F-4D97-AF65-F5344CB8AC3E}">
        <p14:creationId xmlns:p14="http://schemas.microsoft.com/office/powerpoint/2010/main" val="344329250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1"/>
            <a:ext cx="10515600" cy="1325563"/>
          </a:xfrm>
        </p:spPr>
        <p:txBody>
          <a:bodyPr>
            <a:normAutofit fontScale="90000"/>
          </a:bodyPr>
          <a:lstStyle/>
          <a:p>
            <a:r>
              <a:rPr lang="fa-IR" sz="3200" b="1" dirty="0" smtClean="0">
                <a:solidFill>
                  <a:srgbClr val="FF0000"/>
                </a:solidFill>
                <a:cs typeface="2  Badr" panose="00000400000000000000" pitchFamily="2" charset="-78"/>
              </a:rPr>
              <a:t/>
            </a:r>
            <a:br>
              <a:rPr lang="fa-IR" sz="3200" b="1" dirty="0" smtClean="0">
                <a:solidFill>
                  <a:srgbClr val="FF0000"/>
                </a:solidFill>
                <a:cs typeface="2  Badr" panose="00000400000000000000" pitchFamily="2" charset="-78"/>
              </a:rPr>
            </a:br>
            <a:r>
              <a:rPr lang="fa-IR" sz="3200" b="1" dirty="0" smtClean="0">
                <a:solidFill>
                  <a:srgbClr val="FF0000"/>
                </a:solidFill>
                <a:cs typeface="2  Badr" panose="00000400000000000000" pitchFamily="2" charset="-78"/>
              </a:rPr>
              <a:t>تمرین 2 </a:t>
            </a:r>
            <a:r>
              <a:rPr lang="fa-IR" sz="3200" b="1" dirty="0">
                <a:solidFill>
                  <a:srgbClr val="FF0000"/>
                </a:solidFill>
                <a:cs typeface="2  Badr" panose="00000400000000000000" pitchFamily="2" charset="-78"/>
              </a:rPr>
              <a:t>صفحه </a:t>
            </a:r>
            <a:r>
              <a:rPr lang="fa-IR" sz="3200" b="1" dirty="0" smtClean="0">
                <a:solidFill>
                  <a:srgbClr val="FF0000"/>
                </a:solidFill>
                <a:cs typeface="2  Badr" panose="00000400000000000000" pitchFamily="2" charset="-78"/>
              </a:rPr>
              <a:t>125 </a:t>
            </a:r>
            <a:r>
              <a:rPr lang="fa-IR" sz="3200" b="1" dirty="0">
                <a:solidFill>
                  <a:srgbClr val="FF0000"/>
                </a:solidFill>
                <a:cs typeface="2  Badr" panose="00000400000000000000" pitchFamily="2" charset="-78"/>
              </a:rPr>
              <a:t>کتاب درسی: </a:t>
            </a:r>
            <a:r>
              <a:rPr lang="fa-IR" sz="3200" b="1" dirty="0" smtClean="0">
                <a:solidFill>
                  <a:srgbClr val="FF0000"/>
                </a:solidFill>
                <a:cs typeface="2  Badr" panose="00000400000000000000" pitchFamily="2" charset="-78"/>
              </a:rPr>
              <a:t/>
            </a:r>
            <a:br>
              <a:rPr lang="fa-IR" sz="3200" b="1" dirty="0" smtClean="0">
                <a:solidFill>
                  <a:srgbClr val="FF0000"/>
                </a:solidFill>
                <a:cs typeface="2  Badr" panose="00000400000000000000" pitchFamily="2" charset="-78"/>
              </a:rPr>
            </a:br>
            <a:r>
              <a:rPr lang="fa-IR" sz="3200" b="1" dirty="0" smtClean="0">
                <a:solidFill>
                  <a:srgbClr val="FF0000"/>
                </a:solidFill>
                <a:cs typeface="2  Badr" panose="00000400000000000000" pitchFamily="2" charset="-78"/>
              </a:rPr>
              <a:t/>
            </a:r>
            <a:br>
              <a:rPr lang="fa-IR" sz="3200" b="1" dirty="0" smtClean="0">
                <a:solidFill>
                  <a:srgbClr val="FF0000"/>
                </a:solidFill>
                <a:cs typeface="2  Badr" panose="00000400000000000000" pitchFamily="2" charset="-78"/>
              </a:rPr>
            </a:br>
            <a:r>
              <a:rPr lang="fa-IR" sz="3200" b="1" dirty="0" smtClean="0">
                <a:cs typeface="2  Badr" panose="00000400000000000000" pitchFamily="2" charset="-78"/>
              </a:rPr>
              <a:t>در یک شهرک صنعتی 5 بلوار اصلی و در هر بلوار، بین 8 تا 10 خیابان و در هر خیابان بین 10 تا 12 کوچه و در هر کوچه بین 20 تا 30 کارخانه وجو.د دارد. حداقل و حداکثر تعداد کارخانه هایی که ممکن است در این شهرک وجود داشته باشد، چقدر است؟ </a:t>
            </a:r>
            <a:r>
              <a:rPr lang="fa-IR" b="1" dirty="0">
                <a:solidFill>
                  <a:srgbClr val="FF0000"/>
                </a:solidFill>
                <a:cs typeface="2  Badr" panose="00000400000000000000" pitchFamily="2" charset="-78"/>
              </a:rPr>
              <a:t/>
            </a:r>
            <a:br>
              <a:rPr lang="fa-IR" b="1" dirty="0">
                <a:solidFill>
                  <a:srgbClr val="FF0000"/>
                </a:solidFill>
                <a:cs typeface="2  Badr" panose="00000400000000000000" pitchFamily="2" charset="-78"/>
              </a:rPr>
            </a:br>
            <a:endParaRPr lang="fa-IR" dirty="0"/>
          </a:p>
        </p:txBody>
      </p:sp>
      <p:sp>
        <p:nvSpPr>
          <p:cNvPr id="4" name="Slide Number Placeholder 3"/>
          <p:cNvSpPr>
            <a:spLocks noGrp="1"/>
          </p:cNvSpPr>
          <p:nvPr>
            <p:ph type="sldNum" sz="quarter" idx="12"/>
          </p:nvPr>
        </p:nvSpPr>
        <p:spPr/>
        <p:txBody>
          <a:bodyPr/>
          <a:lstStyle/>
          <a:p>
            <a:fld id="{C56D3439-AB24-45D9-BC31-4C4A48132097}" type="slidenum">
              <a:rPr lang="fa-IR" smtClean="0"/>
              <a:t>29</a:t>
            </a:fld>
            <a:endParaRPr lang="fa-IR"/>
          </a:p>
        </p:txBody>
      </p:sp>
      <p:sp>
        <p:nvSpPr>
          <p:cNvPr id="6" name="Content Placeholder 5"/>
          <p:cNvSpPr>
            <a:spLocks noGrp="1"/>
          </p:cNvSpPr>
          <p:nvPr>
            <p:ph idx="1"/>
          </p:nvPr>
        </p:nvSpPr>
        <p:spPr>
          <a:xfrm>
            <a:off x="838200" y="1825624"/>
            <a:ext cx="10515600" cy="2888043"/>
          </a:xfrm>
        </p:spPr>
        <p:txBody>
          <a:bodyPr>
            <a:normAutofit fontScale="92500" lnSpcReduction="20000"/>
          </a:bodyPr>
          <a:lstStyle/>
          <a:p>
            <a:pPr marL="0" indent="0">
              <a:buNone/>
            </a:pPr>
            <a:endParaRPr lang="fa-IR" b="1" dirty="0" smtClean="0">
              <a:solidFill>
                <a:srgbClr val="00B050"/>
              </a:solidFill>
              <a:cs typeface="2  Badr" panose="00000400000000000000" pitchFamily="2" charset="-78"/>
            </a:endParaRPr>
          </a:p>
          <a:p>
            <a:pPr marL="0" indent="0">
              <a:buNone/>
            </a:pPr>
            <a:r>
              <a:rPr lang="fa-IR" b="1" dirty="0" smtClean="0">
                <a:solidFill>
                  <a:srgbClr val="00B050"/>
                </a:solidFill>
                <a:cs typeface="2  Badr" panose="00000400000000000000" pitchFamily="2" charset="-78"/>
              </a:rPr>
              <a:t>پاسخ: </a:t>
            </a:r>
            <a:r>
              <a:rPr lang="fa-IR" b="1" dirty="0" smtClean="0">
                <a:cs typeface="2  Badr" panose="00000400000000000000" pitchFamily="2" charset="-78"/>
              </a:rPr>
              <a:t>حداقل تعداد کارخانه برابر است :</a:t>
            </a:r>
          </a:p>
          <a:p>
            <a:pPr marL="0" indent="0" algn="l">
              <a:buNone/>
            </a:pPr>
            <a:r>
              <a:rPr lang="en-US" b="1" dirty="0" smtClean="0">
                <a:cs typeface="2  Badr" panose="00000400000000000000" pitchFamily="2" charset="-78"/>
              </a:rPr>
              <a:t>5×8×10×20=8000</a:t>
            </a:r>
            <a:endParaRPr lang="fa-IR" b="1" dirty="0">
              <a:cs typeface="2  Badr" panose="00000400000000000000" pitchFamily="2" charset="-78"/>
            </a:endParaRPr>
          </a:p>
          <a:p>
            <a:pPr marL="0" indent="0">
              <a:buNone/>
            </a:pPr>
            <a:r>
              <a:rPr lang="fa-IR" b="1" dirty="0" smtClean="0">
                <a:cs typeface="2  Badr" panose="00000400000000000000" pitchFamily="2" charset="-78"/>
              </a:rPr>
              <a:t>حداکثر </a:t>
            </a:r>
            <a:r>
              <a:rPr lang="fa-IR" b="1" dirty="0">
                <a:cs typeface="2  Badr" panose="00000400000000000000" pitchFamily="2" charset="-78"/>
              </a:rPr>
              <a:t>تعداد کارخانه برابر است :</a:t>
            </a:r>
          </a:p>
          <a:p>
            <a:pPr marL="0" indent="0" algn="l">
              <a:buNone/>
            </a:pPr>
            <a:r>
              <a:rPr lang="en-US" b="1" dirty="0" smtClean="0">
                <a:cs typeface="2  Badr" panose="00000400000000000000" pitchFamily="2" charset="-78"/>
              </a:rPr>
              <a:t>5×10×12×30=18000</a:t>
            </a:r>
            <a:endParaRPr lang="fa-IR" b="1" dirty="0" smtClean="0">
              <a:cs typeface="2  Badr" panose="00000400000000000000" pitchFamily="2" charset="-78"/>
            </a:endParaRPr>
          </a:p>
          <a:p>
            <a:pPr marL="0" indent="0">
              <a:buNone/>
            </a:pPr>
            <a:r>
              <a:rPr lang="fa-IR" b="1" dirty="0" smtClean="0">
                <a:solidFill>
                  <a:srgbClr val="00B0F0"/>
                </a:solidFill>
                <a:cs typeface="2  Badr" panose="00000400000000000000" pitchFamily="2" charset="-78"/>
              </a:rPr>
              <a:t>دقت کنید در دو مورد عدد 5 که مربوط به بلوار اصلی است یکسان هست و برای حداقل ها کم ترین تعداد و حداکثر ها بیش ترین تعداد را در نظر می گیریم. </a:t>
            </a:r>
          </a:p>
        </p:txBody>
      </p:sp>
    </p:spTree>
    <p:extLst>
      <p:ext uri="{BB962C8B-B14F-4D97-AF65-F5344CB8AC3E}">
        <p14:creationId xmlns:p14="http://schemas.microsoft.com/office/powerpoint/2010/main" val="327069525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1001" y="681040"/>
            <a:ext cx="11419634" cy="954107"/>
          </a:xfrm>
          <a:prstGeom prst="rect">
            <a:avLst/>
          </a:prstGeom>
          <a:noFill/>
        </p:spPr>
        <p:txBody>
          <a:bodyPr wrap="square" rtlCol="0">
            <a:spAutoFit/>
          </a:bodyPr>
          <a:lstStyle/>
          <a:p>
            <a:pPr algn="justLow" rtl="1">
              <a:lnSpc>
                <a:spcPct val="200000"/>
              </a:lnSpc>
            </a:pPr>
            <a:r>
              <a:rPr lang="fa-IR" sz="3200" b="1" dirty="0" smtClean="0">
                <a:cs typeface="2  Badr" panose="00000400000000000000" pitchFamily="2" charset="-78"/>
              </a:rPr>
              <a:t>چند عدد سه رقمی وجود دارد؟</a:t>
            </a:r>
          </a:p>
        </p:txBody>
      </p:sp>
      <p:graphicFrame>
        <p:nvGraphicFramePr>
          <p:cNvPr id="18" name="Object 17"/>
          <p:cNvGraphicFramePr>
            <a:graphicFrameLocks noChangeAspect="1"/>
          </p:cNvGraphicFramePr>
          <p:nvPr>
            <p:extLst>
              <p:ext uri="{D42A27DB-BD31-4B8C-83A1-F6EECF244321}">
                <p14:modId xmlns:p14="http://schemas.microsoft.com/office/powerpoint/2010/main" val="211077662"/>
              </p:ext>
            </p:extLst>
          </p:nvPr>
        </p:nvGraphicFramePr>
        <p:xfrm>
          <a:off x="6064250" y="3534520"/>
          <a:ext cx="565150" cy="381000"/>
        </p:xfrm>
        <a:graphic>
          <a:graphicData uri="http://schemas.openxmlformats.org/presentationml/2006/ole">
            <mc:AlternateContent xmlns:mc="http://schemas.openxmlformats.org/markup-compatibility/2006">
              <mc:Choice xmlns:v="urn:schemas-microsoft-com:vml" Requires="v">
                <p:oleObj spid="_x0000_s2190" name="Equation" r:id="rId4" imgW="203040" imgH="139680" progId="Equation.DSMT4">
                  <p:embed/>
                </p:oleObj>
              </mc:Choice>
              <mc:Fallback>
                <p:oleObj name="Equation" r:id="rId4" imgW="203040" imgH="139680" progId="Equation.DSMT4">
                  <p:embed/>
                  <p:pic>
                    <p:nvPicPr>
                      <p:cNvPr id="0" name=""/>
                      <p:cNvPicPr/>
                      <p:nvPr/>
                    </p:nvPicPr>
                    <p:blipFill>
                      <a:blip r:embed="rId5"/>
                      <a:stretch>
                        <a:fillRect/>
                      </a:stretch>
                    </p:blipFill>
                    <p:spPr>
                      <a:xfrm>
                        <a:off x="6064250" y="3534520"/>
                        <a:ext cx="565150" cy="381000"/>
                      </a:xfrm>
                      <a:prstGeom prst="rect">
                        <a:avLst/>
                      </a:prstGeom>
                    </p:spPr>
                  </p:pic>
                </p:oleObj>
              </mc:Fallback>
            </mc:AlternateContent>
          </a:graphicData>
        </a:graphic>
      </p:graphicFrame>
      <p:sp>
        <p:nvSpPr>
          <p:cNvPr id="19" name="TextBox 18"/>
          <p:cNvSpPr txBox="1"/>
          <p:nvPr/>
        </p:nvSpPr>
        <p:spPr>
          <a:xfrm>
            <a:off x="533400" y="2801563"/>
            <a:ext cx="5311587" cy="830997"/>
          </a:xfrm>
          <a:prstGeom prst="rect">
            <a:avLst/>
          </a:prstGeom>
          <a:noFill/>
        </p:spPr>
        <p:txBody>
          <a:bodyPr wrap="square" rtlCol="0">
            <a:spAutoFit/>
          </a:bodyPr>
          <a:lstStyle/>
          <a:p>
            <a:pPr algn="justLow" rtl="1">
              <a:lnSpc>
                <a:spcPct val="150000"/>
              </a:lnSpc>
            </a:pPr>
            <a:r>
              <a:rPr lang="fa-IR" sz="3200" b="1" dirty="0" smtClean="0">
                <a:cs typeface="2  Badr" panose="00000400000000000000" pitchFamily="2" charset="-78"/>
              </a:rPr>
              <a:t>999= تعداد اعداد از 1 تا 999</a:t>
            </a:r>
          </a:p>
        </p:txBody>
      </p:sp>
      <p:sp>
        <p:nvSpPr>
          <p:cNvPr id="47" name="TextBox 46"/>
          <p:cNvSpPr txBox="1"/>
          <p:nvPr/>
        </p:nvSpPr>
        <p:spPr>
          <a:xfrm>
            <a:off x="336178" y="3835895"/>
            <a:ext cx="5455022" cy="683264"/>
          </a:xfrm>
          <a:prstGeom prst="rect">
            <a:avLst/>
          </a:prstGeom>
          <a:noFill/>
        </p:spPr>
        <p:txBody>
          <a:bodyPr wrap="square" rtlCol="0">
            <a:spAutoFit/>
          </a:bodyPr>
          <a:lstStyle/>
          <a:p>
            <a:pPr algn="justLow" rtl="1">
              <a:lnSpc>
                <a:spcPct val="120000"/>
              </a:lnSpc>
            </a:pPr>
            <a:r>
              <a:rPr lang="fa-IR" sz="3200" b="1" dirty="0" smtClean="0">
                <a:cs typeface="2  Badr" panose="00000400000000000000" pitchFamily="2" charset="-78"/>
              </a:rPr>
              <a:t>99= تعداد اعداد 1 و 2 رقمی از 1 تا 99</a:t>
            </a:r>
          </a:p>
        </p:txBody>
      </p:sp>
      <p:sp>
        <p:nvSpPr>
          <p:cNvPr id="3" name="Right Brace 2"/>
          <p:cNvSpPr/>
          <p:nvPr/>
        </p:nvSpPr>
        <p:spPr>
          <a:xfrm>
            <a:off x="5791200" y="3004898"/>
            <a:ext cx="304800" cy="1359562"/>
          </a:xfrm>
          <a:prstGeom prst="rightBrace">
            <a:avLst>
              <a:gd name="adj1" fmla="val 22083"/>
              <a:gd name="adj2" fmla="val 50000"/>
            </a:avLst>
          </a:prstGeom>
          <a:ln w="38100">
            <a:solidFill>
              <a:srgbClr val="CC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cs typeface="2  Badr" panose="00000400000000000000" pitchFamily="2" charset="-78"/>
            </a:endParaRPr>
          </a:p>
        </p:txBody>
      </p:sp>
      <p:sp>
        <p:nvSpPr>
          <p:cNvPr id="50" name="TextBox 49"/>
          <p:cNvSpPr txBox="1"/>
          <p:nvPr/>
        </p:nvSpPr>
        <p:spPr>
          <a:xfrm>
            <a:off x="6553200" y="3180154"/>
            <a:ext cx="5181600" cy="830997"/>
          </a:xfrm>
          <a:prstGeom prst="rect">
            <a:avLst/>
          </a:prstGeom>
          <a:noFill/>
        </p:spPr>
        <p:txBody>
          <a:bodyPr wrap="square" rtlCol="0">
            <a:spAutoFit/>
          </a:bodyPr>
          <a:lstStyle/>
          <a:p>
            <a:pPr algn="justLow" rtl="1">
              <a:lnSpc>
                <a:spcPct val="150000"/>
              </a:lnSpc>
            </a:pPr>
            <a:r>
              <a:rPr lang="fa-IR" sz="3200" b="1" dirty="0" smtClean="0">
                <a:cs typeface="2  Badr" panose="00000400000000000000" pitchFamily="2" charset="-78"/>
              </a:rPr>
              <a:t>900=99-999= تعداد اعداد سه‌رقمی</a:t>
            </a:r>
          </a:p>
        </p:txBody>
      </p:sp>
    </p:spTree>
    <p:extLst>
      <p:ext uri="{BB962C8B-B14F-4D97-AF65-F5344CB8AC3E}">
        <p14:creationId xmlns:p14="http://schemas.microsoft.com/office/powerpoint/2010/main" val="10143386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arn(inVertic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47"/>
                                        </p:tgtEl>
                                        <p:attrNameLst>
                                          <p:attrName>style.visibility</p:attrName>
                                        </p:attrNameLst>
                                      </p:cBhvr>
                                      <p:to>
                                        <p:strVal val="visible"/>
                                      </p:to>
                                    </p:set>
                                    <p:animEffect transition="in" filter="wipe(down)">
                                      <p:cBhvr>
                                        <p:cTn id="17" dur="580">
                                          <p:stCondLst>
                                            <p:cond delay="0"/>
                                          </p:stCondLst>
                                        </p:cTn>
                                        <p:tgtEl>
                                          <p:spTgt spid="47"/>
                                        </p:tgtEl>
                                      </p:cBhvr>
                                    </p:animEffect>
                                    <p:anim calcmode="lin" valueType="num">
                                      <p:cBhvr>
                                        <p:cTn id="18" dur="1822" tmFilter="0,0; 0.14,0.36; 0.43,0.73; 0.71,0.91; 1.0,1.0">
                                          <p:stCondLst>
                                            <p:cond delay="0"/>
                                          </p:stCondLst>
                                        </p:cTn>
                                        <p:tgtEl>
                                          <p:spTgt spid="47"/>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47"/>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47"/>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47"/>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47"/>
                                        </p:tgtEl>
                                        <p:attrNameLst>
                                          <p:attrName>ppt_y</p:attrName>
                                        </p:attrNameLst>
                                      </p:cBhvr>
                                      <p:tavLst>
                                        <p:tav tm="0" fmla="#ppt_y-sin(pi*$)/81">
                                          <p:val>
                                            <p:fltVal val="0"/>
                                          </p:val>
                                        </p:tav>
                                        <p:tav tm="100000">
                                          <p:val>
                                            <p:fltVal val="1"/>
                                          </p:val>
                                        </p:tav>
                                      </p:tavLst>
                                    </p:anim>
                                    <p:animScale>
                                      <p:cBhvr>
                                        <p:cTn id="23" dur="26">
                                          <p:stCondLst>
                                            <p:cond delay="650"/>
                                          </p:stCondLst>
                                        </p:cTn>
                                        <p:tgtEl>
                                          <p:spTgt spid="47"/>
                                        </p:tgtEl>
                                      </p:cBhvr>
                                      <p:to x="100000" y="60000"/>
                                    </p:animScale>
                                    <p:animScale>
                                      <p:cBhvr>
                                        <p:cTn id="24" dur="166" decel="50000">
                                          <p:stCondLst>
                                            <p:cond delay="676"/>
                                          </p:stCondLst>
                                        </p:cTn>
                                        <p:tgtEl>
                                          <p:spTgt spid="47"/>
                                        </p:tgtEl>
                                      </p:cBhvr>
                                      <p:to x="100000" y="100000"/>
                                    </p:animScale>
                                    <p:animScale>
                                      <p:cBhvr>
                                        <p:cTn id="25" dur="26">
                                          <p:stCondLst>
                                            <p:cond delay="1312"/>
                                          </p:stCondLst>
                                        </p:cTn>
                                        <p:tgtEl>
                                          <p:spTgt spid="47"/>
                                        </p:tgtEl>
                                      </p:cBhvr>
                                      <p:to x="100000" y="80000"/>
                                    </p:animScale>
                                    <p:animScale>
                                      <p:cBhvr>
                                        <p:cTn id="26" dur="166" decel="50000">
                                          <p:stCondLst>
                                            <p:cond delay="1338"/>
                                          </p:stCondLst>
                                        </p:cTn>
                                        <p:tgtEl>
                                          <p:spTgt spid="47"/>
                                        </p:tgtEl>
                                      </p:cBhvr>
                                      <p:to x="100000" y="100000"/>
                                    </p:animScale>
                                    <p:animScale>
                                      <p:cBhvr>
                                        <p:cTn id="27" dur="26">
                                          <p:stCondLst>
                                            <p:cond delay="1642"/>
                                          </p:stCondLst>
                                        </p:cTn>
                                        <p:tgtEl>
                                          <p:spTgt spid="47"/>
                                        </p:tgtEl>
                                      </p:cBhvr>
                                      <p:to x="100000" y="90000"/>
                                    </p:animScale>
                                    <p:animScale>
                                      <p:cBhvr>
                                        <p:cTn id="28" dur="166" decel="50000">
                                          <p:stCondLst>
                                            <p:cond delay="1668"/>
                                          </p:stCondLst>
                                        </p:cTn>
                                        <p:tgtEl>
                                          <p:spTgt spid="47"/>
                                        </p:tgtEl>
                                      </p:cBhvr>
                                      <p:to x="100000" y="100000"/>
                                    </p:animScale>
                                    <p:animScale>
                                      <p:cBhvr>
                                        <p:cTn id="29" dur="26">
                                          <p:stCondLst>
                                            <p:cond delay="1808"/>
                                          </p:stCondLst>
                                        </p:cTn>
                                        <p:tgtEl>
                                          <p:spTgt spid="47"/>
                                        </p:tgtEl>
                                      </p:cBhvr>
                                      <p:to x="100000" y="95000"/>
                                    </p:animScale>
                                    <p:animScale>
                                      <p:cBhvr>
                                        <p:cTn id="30" dur="166" decel="50000">
                                          <p:stCondLst>
                                            <p:cond delay="1834"/>
                                          </p:stCondLst>
                                        </p:cTn>
                                        <p:tgtEl>
                                          <p:spTgt spid="47"/>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down)">
                                      <p:cBhvr>
                                        <p:cTn id="35" dur="500"/>
                                        <p:tgtEl>
                                          <p:spTgt spid="3"/>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wipe(down)">
                                      <p:cBhvr>
                                        <p:cTn id="40" dur="500"/>
                                        <p:tgtEl>
                                          <p:spTgt spid="18"/>
                                        </p:tgtEl>
                                      </p:cBhvr>
                                    </p:animEffect>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grpId="0" nodeType="clickEffect">
                                  <p:stCondLst>
                                    <p:cond delay="0"/>
                                  </p:stCondLst>
                                  <p:childTnLst>
                                    <p:set>
                                      <p:cBhvr>
                                        <p:cTn id="44" dur="1" fill="hold">
                                          <p:stCondLst>
                                            <p:cond delay="0"/>
                                          </p:stCondLst>
                                        </p:cTn>
                                        <p:tgtEl>
                                          <p:spTgt spid="50"/>
                                        </p:tgtEl>
                                        <p:attrNameLst>
                                          <p:attrName>style.visibility</p:attrName>
                                        </p:attrNameLst>
                                      </p:cBhvr>
                                      <p:to>
                                        <p:strVal val="visible"/>
                                      </p:to>
                                    </p:set>
                                    <p:animEffect transition="in" filter="fade">
                                      <p:cBhvr>
                                        <p:cTn id="45" dur="2000"/>
                                        <p:tgtEl>
                                          <p:spTgt spid="50"/>
                                        </p:tgtEl>
                                      </p:cBhvr>
                                    </p:animEffect>
                                    <p:anim calcmode="lin" valueType="num">
                                      <p:cBhvr>
                                        <p:cTn id="46" dur="2000" fill="hold"/>
                                        <p:tgtEl>
                                          <p:spTgt spid="50"/>
                                        </p:tgtEl>
                                        <p:attrNameLst>
                                          <p:attrName>ppt_w</p:attrName>
                                        </p:attrNameLst>
                                      </p:cBhvr>
                                      <p:tavLst>
                                        <p:tav tm="0" fmla="#ppt_w*sin(2.5*pi*$)">
                                          <p:val>
                                            <p:fltVal val="0"/>
                                          </p:val>
                                        </p:tav>
                                        <p:tav tm="100000">
                                          <p:val>
                                            <p:fltVal val="1"/>
                                          </p:val>
                                        </p:tav>
                                      </p:tavLst>
                                    </p:anim>
                                    <p:anim calcmode="lin" valueType="num">
                                      <p:cBhvr>
                                        <p:cTn id="47" dur="2000" fill="hold"/>
                                        <p:tgtEl>
                                          <p:spTgt spid="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9" grpId="0"/>
      <p:bldP spid="47" grpId="0"/>
      <p:bldP spid="3" grpId="0" animBg="1"/>
      <p:bldP spid="5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8004"/>
            <a:ext cx="10515600" cy="1325563"/>
          </a:xfrm>
        </p:spPr>
        <p:txBody>
          <a:bodyPr>
            <a:normAutofit fontScale="90000"/>
          </a:bodyPr>
          <a:lstStyle/>
          <a:p>
            <a:r>
              <a:rPr lang="fa-IR" sz="2800" b="1" dirty="0">
                <a:solidFill>
                  <a:srgbClr val="FF0000"/>
                </a:solidFill>
                <a:cs typeface="2  Badr" panose="00000400000000000000" pitchFamily="2" charset="-78"/>
              </a:rPr>
              <a:t>تمرین </a:t>
            </a:r>
            <a:r>
              <a:rPr lang="fa-IR" sz="2800" b="1" dirty="0" smtClean="0">
                <a:solidFill>
                  <a:srgbClr val="FF0000"/>
                </a:solidFill>
                <a:cs typeface="2  Badr" panose="00000400000000000000" pitchFamily="2" charset="-78"/>
              </a:rPr>
              <a:t>3 صفحه </a:t>
            </a:r>
            <a:r>
              <a:rPr lang="fa-IR" sz="2800" b="1" dirty="0">
                <a:solidFill>
                  <a:srgbClr val="FF0000"/>
                </a:solidFill>
                <a:cs typeface="2  Badr" panose="00000400000000000000" pitchFamily="2" charset="-78"/>
              </a:rPr>
              <a:t>125 کتاب درسی</a:t>
            </a:r>
            <a:r>
              <a:rPr lang="fa-IR" sz="2800" b="1" dirty="0" smtClean="0">
                <a:solidFill>
                  <a:srgbClr val="FF0000"/>
                </a:solidFill>
                <a:cs typeface="2  Badr" panose="00000400000000000000" pitchFamily="2" charset="-78"/>
              </a:rPr>
              <a:t>: </a:t>
            </a:r>
            <a:br>
              <a:rPr lang="fa-IR" sz="2800" b="1" dirty="0" smtClean="0">
                <a:solidFill>
                  <a:srgbClr val="FF0000"/>
                </a:solidFill>
                <a:cs typeface="2  Badr" panose="00000400000000000000" pitchFamily="2" charset="-78"/>
              </a:rPr>
            </a:br>
            <a:r>
              <a:rPr lang="fa-IR" sz="2800" b="1" dirty="0" smtClean="0">
                <a:cs typeface="2  Badr" panose="00000400000000000000" pitchFamily="2" charset="-78"/>
              </a:rPr>
              <a:t>می خواهیم راس های مثلث زیر را با دو رنگ قرمز و آبی رنگ کنیم. </a:t>
            </a:r>
            <a:br>
              <a:rPr lang="fa-IR" sz="2800" b="1" dirty="0" smtClean="0">
                <a:cs typeface="2  Badr" panose="00000400000000000000" pitchFamily="2" charset="-78"/>
              </a:rPr>
            </a:br>
            <a:r>
              <a:rPr lang="fa-IR" sz="2800" b="1" dirty="0" smtClean="0">
                <a:cs typeface="2  Badr" panose="00000400000000000000" pitchFamily="2" charset="-78"/>
              </a:rPr>
              <a:t>الف) به چند طریق این کار امکان دارد؟ </a:t>
            </a:r>
            <a:br>
              <a:rPr lang="fa-IR" sz="2800" b="1" dirty="0" smtClean="0">
                <a:cs typeface="2  Badr" panose="00000400000000000000" pitchFamily="2" charset="-78"/>
              </a:rPr>
            </a:br>
            <a:r>
              <a:rPr lang="fa-IR" sz="2800" b="1" dirty="0" smtClean="0">
                <a:cs typeface="2  Badr" panose="00000400000000000000" pitchFamily="2" charset="-78"/>
              </a:rPr>
              <a:t>ب) به چند طریق می توان این رنگ آمیزی را انجام داد، به گونه ای که راس هایی که به هم وصل اند، هم رنگ نباشند. </a:t>
            </a:r>
            <a:br>
              <a:rPr lang="fa-IR" sz="2800" b="1" dirty="0" smtClean="0">
                <a:cs typeface="2  Badr" panose="00000400000000000000" pitchFamily="2" charset="-78"/>
              </a:rPr>
            </a:br>
            <a:r>
              <a:rPr lang="fa-IR" sz="2800" b="1" dirty="0" smtClean="0">
                <a:cs typeface="2  Badr" panose="00000400000000000000" pitchFamily="2" charset="-78"/>
              </a:rPr>
              <a:t>پ) هر دو قسمت (الف) و (ب) را در حالتی که از سه رنگ مختلف استفاده می کنیم، بررسی کنید. </a:t>
            </a:r>
            <a:br>
              <a:rPr lang="fa-IR" sz="2800" b="1" dirty="0" smtClean="0">
                <a:cs typeface="2  Badr" panose="00000400000000000000" pitchFamily="2" charset="-78"/>
              </a:rPr>
            </a:br>
            <a:endParaRPr lang="fa-IR" sz="2800" dirty="0"/>
          </a:p>
        </p:txBody>
      </p:sp>
      <p:sp>
        <p:nvSpPr>
          <p:cNvPr id="4" name="Slide Number Placeholder 3"/>
          <p:cNvSpPr>
            <a:spLocks noGrp="1"/>
          </p:cNvSpPr>
          <p:nvPr>
            <p:ph type="sldNum" sz="quarter" idx="12"/>
          </p:nvPr>
        </p:nvSpPr>
        <p:spPr/>
        <p:txBody>
          <a:bodyPr/>
          <a:lstStyle/>
          <a:p>
            <a:fld id="{C56D3439-AB24-45D9-BC31-4C4A48132097}" type="slidenum">
              <a:rPr lang="fa-IR" smtClean="0"/>
              <a:t>30</a:t>
            </a:fld>
            <a:endParaRPr lang="fa-IR"/>
          </a:p>
        </p:txBody>
      </p:sp>
      <p:pic>
        <p:nvPicPr>
          <p:cNvPr id="6" name="Picture 5"/>
          <p:cNvPicPr>
            <a:picLocks noChangeAspect="1"/>
          </p:cNvPicPr>
          <p:nvPr/>
        </p:nvPicPr>
        <p:blipFill>
          <a:blip r:embed="rId2"/>
          <a:stretch>
            <a:fillRect/>
          </a:stretch>
        </p:blipFill>
        <p:spPr>
          <a:xfrm>
            <a:off x="370688" y="2303282"/>
            <a:ext cx="2692990" cy="2642250"/>
          </a:xfrm>
          <a:prstGeom prst="rect">
            <a:avLst/>
          </a:prstGeom>
        </p:spPr>
      </p:pic>
      <mc:AlternateContent xmlns:mc="http://schemas.openxmlformats.org/markup-compatibility/2006">
        <mc:Choice xmlns:a14="http://schemas.microsoft.com/office/drawing/2010/main" Requires="a14">
          <p:sp>
            <p:nvSpPr>
              <p:cNvPr id="7" name="Content Placeholder 6"/>
              <p:cNvSpPr>
                <a:spLocks noGrp="1"/>
              </p:cNvSpPr>
              <p:nvPr>
                <p:ph idx="1"/>
              </p:nvPr>
            </p:nvSpPr>
            <p:spPr>
              <a:xfrm>
                <a:off x="838200" y="2005012"/>
                <a:ext cx="10515600" cy="4351338"/>
              </a:xfrm>
            </p:spPr>
            <p:txBody>
              <a:bodyPr>
                <a:normAutofit fontScale="92500"/>
              </a:bodyPr>
              <a:lstStyle/>
              <a:p>
                <a:pPr marL="0" indent="0">
                  <a:buNone/>
                </a:pPr>
                <a:r>
                  <a:rPr lang="fa-IR" b="1" dirty="0" smtClean="0">
                    <a:solidFill>
                      <a:srgbClr val="00B050"/>
                    </a:solidFill>
                    <a:cs typeface="2  Badr" panose="00000400000000000000" pitchFamily="2" charset="-78"/>
                  </a:rPr>
                  <a:t>پاسخ: </a:t>
                </a:r>
                <a:r>
                  <a:rPr lang="fa-IR" b="1" dirty="0" smtClean="0">
                    <a:cs typeface="2  Badr" panose="00000400000000000000" pitchFamily="2" charset="-78"/>
                  </a:rPr>
                  <a:t>الف) برای رنگ آمیزی هر راس 2 انتخاب داریم بنا بر اصل ضرب تعداد </a:t>
                </a:r>
                <a14:m>
                  <m:oMath xmlns:m="http://schemas.openxmlformats.org/officeDocument/2006/math">
                    <m:sSup>
                      <m:sSupPr>
                        <m:ctrlPr>
                          <a:rPr lang="fa-IR" b="1" i="1" smtClean="0">
                            <a:latin typeface="Cambria Math" panose="02040503050406030204" pitchFamily="18" charset="0"/>
                            <a:cs typeface="2  Badr" panose="00000400000000000000" pitchFamily="2" charset="-78"/>
                          </a:rPr>
                        </m:ctrlPr>
                      </m:sSupPr>
                      <m:e>
                        <m:r>
                          <a:rPr lang="fa-IR" b="1" i="1" smtClean="0">
                            <a:latin typeface="Cambria Math" panose="02040503050406030204" pitchFamily="18" charset="0"/>
                            <a:cs typeface="2  Badr" panose="00000400000000000000" pitchFamily="2" charset="-78"/>
                          </a:rPr>
                          <m:t>𝟐</m:t>
                        </m:r>
                      </m:e>
                      <m:sup>
                        <m:r>
                          <a:rPr lang="fa-IR" b="1" i="1" smtClean="0">
                            <a:latin typeface="Cambria Math" panose="02040503050406030204" pitchFamily="18" charset="0"/>
                            <a:cs typeface="2  Badr" panose="00000400000000000000" pitchFamily="2" charset="-78"/>
                          </a:rPr>
                          <m:t>𝟑</m:t>
                        </m:r>
                      </m:sup>
                    </m:sSup>
                  </m:oMath>
                </a14:m>
                <a:r>
                  <a:rPr lang="fa-IR" b="1" dirty="0" smtClean="0">
                    <a:cs typeface="2  Badr" panose="00000400000000000000" pitchFamily="2" charset="-78"/>
                  </a:rPr>
                  <a:t>  طریق امکان دارد. </a:t>
                </a:r>
              </a:p>
              <a:p>
                <a:pPr marL="0" indent="0">
                  <a:buNone/>
                </a:pPr>
                <a:r>
                  <a:rPr lang="fa-IR" b="1" dirty="0" smtClean="0">
                    <a:cs typeface="2  Badr" panose="00000400000000000000" pitchFamily="2" charset="-78"/>
                  </a:rPr>
                  <a:t>ب)  برای رنگ آمیزی راس </a:t>
                </a:r>
                <a:r>
                  <a:rPr lang="en-US" b="1" dirty="0" smtClean="0">
                    <a:cs typeface="2  Badr" panose="00000400000000000000" pitchFamily="2" charset="-78"/>
                  </a:rPr>
                  <a:t>A</a:t>
                </a:r>
                <a:r>
                  <a:rPr lang="fa-IR" b="1" dirty="0" smtClean="0">
                    <a:cs typeface="2  Badr" panose="00000400000000000000" pitchFamily="2" charset="-78"/>
                  </a:rPr>
                  <a:t>، 2 حالت برای رنگ آمیزی راس </a:t>
                </a:r>
                <a:r>
                  <a:rPr lang="en-US" b="1" dirty="0" smtClean="0">
                    <a:cs typeface="2  Badr" panose="00000400000000000000" pitchFamily="2" charset="-78"/>
                  </a:rPr>
                  <a:t>B</a:t>
                </a:r>
                <a:r>
                  <a:rPr lang="fa-IR" b="1" dirty="0" smtClean="0">
                    <a:cs typeface="2  Badr" panose="00000400000000000000" pitchFamily="2" charset="-78"/>
                  </a:rPr>
                  <a:t>، 1 حالت و برای</a:t>
                </a:r>
              </a:p>
              <a:p>
                <a:pPr marL="0" indent="0">
                  <a:buNone/>
                </a:pPr>
                <a:r>
                  <a:rPr lang="fa-IR" b="1" dirty="0" smtClean="0">
                    <a:cs typeface="2  Badr" panose="00000400000000000000" pitchFamily="2" charset="-78"/>
                  </a:rPr>
                  <a:t>رنگ آمیزی راس </a:t>
                </a:r>
                <a:r>
                  <a:rPr lang="en-US" b="1" dirty="0" smtClean="0">
                    <a:cs typeface="2  Badr" panose="00000400000000000000" pitchFamily="2" charset="-78"/>
                  </a:rPr>
                  <a:t>C</a:t>
                </a:r>
                <a:r>
                  <a:rPr lang="fa-IR" b="1" dirty="0" smtClean="0">
                    <a:cs typeface="2  Badr" panose="00000400000000000000" pitchFamily="2" charset="-78"/>
                  </a:rPr>
                  <a:t> صفر انتخاب داریم، بنا بر اصل ضرب داریم: </a:t>
                </a:r>
              </a:p>
              <a:p>
                <a:pPr marL="0" indent="0">
                  <a:buNone/>
                </a:pPr>
                <a:r>
                  <a:rPr lang="en-US" b="1" dirty="0" smtClean="0">
                    <a:cs typeface="2  Badr" panose="00000400000000000000" pitchFamily="2" charset="-78"/>
                  </a:rPr>
                  <a:t>2×1×0=0</a:t>
                </a:r>
                <a:r>
                  <a:rPr lang="fa-IR" b="1" dirty="0" smtClean="0">
                    <a:cs typeface="2  Badr" panose="00000400000000000000" pitchFamily="2" charset="-78"/>
                  </a:rPr>
                  <a:t> </a:t>
                </a:r>
                <a:r>
                  <a:rPr lang="en-US" b="1" dirty="0" smtClean="0">
                    <a:cs typeface="2  Badr" panose="00000400000000000000" pitchFamily="2" charset="-78"/>
                  </a:rPr>
                  <a:t> </a:t>
                </a:r>
                <a:r>
                  <a:rPr lang="fa-IR" b="1" dirty="0" smtClean="0">
                    <a:cs typeface="2  Badr" panose="00000400000000000000" pitchFamily="2" charset="-78"/>
                  </a:rPr>
                  <a:t> پس امکان پذیر نیست. </a:t>
                </a:r>
              </a:p>
              <a:p>
                <a:pPr marL="0" indent="0">
                  <a:buNone/>
                </a:pPr>
                <a:r>
                  <a:rPr lang="fa-IR" b="1" dirty="0" smtClean="0">
                    <a:cs typeface="2  Badr" panose="00000400000000000000" pitchFamily="2" charset="-78"/>
                  </a:rPr>
                  <a:t>پ) </a:t>
                </a:r>
              </a:p>
              <a:p>
                <a:pPr marL="0" indent="0">
                  <a:buNone/>
                </a:pPr>
                <a:r>
                  <a:rPr lang="fa-IR" b="1" dirty="0" smtClean="0">
                    <a:cs typeface="2  Badr" panose="00000400000000000000" pitchFamily="2" charset="-78"/>
                  </a:rPr>
                  <a:t>الف) برای هر راس 3 انتخاب داریم، بنا بر اصل ضرب </a:t>
                </a:r>
                <a14:m>
                  <m:oMath xmlns:m="http://schemas.openxmlformats.org/officeDocument/2006/math">
                    <m:sSup>
                      <m:sSupPr>
                        <m:ctrlPr>
                          <a:rPr lang="fa-IR" b="1" i="1">
                            <a:latin typeface="Cambria Math" panose="02040503050406030204" pitchFamily="18" charset="0"/>
                            <a:cs typeface="2  Badr" panose="00000400000000000000" pitchFamily="2" charset="-78"/>
                          </a:rPr>
                        </m:ctrlPr>
                      </m:sSupPr>
                      <m:e>
                        <m:r>
                          <a:rPr lang="fa-IR" b="1" i="1" smtClean="0">
                            <a:latin typeface="Cambria Math" panose="02040503050406030204" pitchFamily="18" charset="0"/>
                            <a:cs typeface="2  Badr" panose="00000400000000000000" pitchFamily="2" charset="-78"/>
                          </a:rPr>
                          <m:t>𝟑</m:t>
                        </m:r>
                      </m:e>
                      <m:sup>
                        <m:r>
                          <a:rPr lang="fa-IR" b="1" i="1">
                            <a:latin typeface="Cambria Math" panose="02040503050406030204" pitchFamily="18" charset="0"/>
                            <a:cs typeface="2  Badr" panose="00000400000000000000" pitchFamily="2" charset="-78"/>
                          </a:rPr>
                          <m:t>𝟑</m:t>
                        </m:r>
                      </m:sup>
                    </m:sSup>
                  </m:oMath>
                </a14:m>
                <a:r>
                  <a:rPr lang="fa-IR" b="1" dirty="0" smtClean="0">
                    <a:cs typeface="2  Badr" panose="00000400000000000000" pitchFamily="2" charset="-78"/>
                  </a:rPr>
                  <a:t> انتخاب داریم. </a:t>
                </a:r>
              </a:p>
              <a:p>
                <a:pPr marL="0" indent="0">
                  <a:buNone/>
                </a:pPr>
                <a:r>
                  <a:rPr lang="fa-IR" b="1" dirty="0" smtClean="0">
                    <a:cs typeface="2  Badr" panose="00000400000000000000" pitchFamily="2" charset="-78"/>
                  </a:rPr>
                  <a:t>ب) </a:t>
                </a:r>
                <a:r>
                  <a:rPr lang="fa-IR" b="1" dirty="0">
                    <a:cs typeface="2  Badr" panose="00000400000000000000" pitchFamily="2" charset="-78"/>
                  </a:rPr>
                  <a:t>برای رنگ آمیزی راس </a:t>
                </a:r>
                <a:r>
                  <a:rPr lang="en-US" b="1" dirty="0">
                    <a:cs typeface="2  Badr" panose="00000400000000000000" pitchFamily="2" charset="-78"/>
                  </a:rPr>
                  <a:t>A</a:t>
                </a:r>
                <a:r>
                  <a:rPr lang="fa-IR" b="1" dirty="0">
                    <a:cs typeface="2  Badr" panose="00000400000000000000" pitchFamily="2" charset="-78"/>
                  </a:rPr>
                  <a:t>، </a:t>
                </a:r>
                <a:r>
                  <a:rPr lang="fa-IR" b="1" dirty="0" smtClean="0">
                    <a:cs typeface="2  Badr" panose="00000400000000000000" pitchFamily="2" charset="-78"/>
                  </a:rPr>
                  <a:t>3 </a:t>
                </a:r>
                <a:r>
                  <a:rPr lang="fa-IR" b="1" dirty="0">
                    <a:cs typeface="2  Badr" panose="00000400000000000000" pitchFamily="2" charset="-78"/>
                  </a:rPr>
                  <a:t>حالت برای رنگ آمیزی راس </a:t>
                </a:r>
                <a:r>
                  <a:rPr lang="en-US" b="1" dirty="0">
                    <a:cs typeface="2  Badr" panose="00000400000000000000" pitchFamily="2" charset="-78"/>
                  </a:rPr>
                  <a:t>B</a:t>
                </a:r>
                <a:r>
                  <a:rPr lang="fa-IR" b="1" dirty="0">
                    <a:cs typeface="2  Badr" panose="00000400000000000000" pitchFamily="2" charset="-78"/>
                  </a:rPr>
                  <a:t>، </a:t>
                </a:r>
                <a:r>
                  <a:rPr lang="fa-IR" b="1" dirty="0" smtClean="0">
                    <a:cs typeface="2  Badr" panose="00000400000000000000" pitchFamily="2" charset="-78"/>
                  </a:rPr>
                  <a:t>2 </a:t>
                </a:r>
                <a:r>
                  <a:rPr lang="fa-IR" b="1" dirty="0">
                    <a:cs typeface="2  Badr" panose="00000400000000000000" pitchFamily="2" charset="-78"/>
                  </a:rPr>
                  <a:t>حالت و برای</a:t>
                </a:r>
              </a:p>
              <a:p>
                <a:pPr marL="0" indent="0">
                  <a:buNone/>
                </a:pPr>
                <a:r>
                  <a:rPr lang="fa-IR" b="1" dirty="0">
                    <a:cs typeface="2  Badr" panose="00000400000000000000" pitchFamily="2" charset="-78"/>
                  </a:rPr>
                  <a:t>رنگ آمیزی راس </a:t>
                </a:r>
                <a:r>
                  <a:rPr lang="en-US" b="1" dirty="0">
                    <a:cs typeface="2  Badr" panose="00000400000000000000" pitchFamily="2" charset="-78"/>
                  </a:rPr>
                  <a:t>C</a:t>
                </a:r>
                <a:r>
                  <a:rPr lang="fa-IR" b="1" dirty="0">
                    <a:cs typeface="2  Badr" panose="00000400000000000000" pitchFamily="2" charset="-78"/>
                  </a:rPr>
                  <a:t> </a:t>
                </a:r>
                <a:r>
                  <a:rPr lang="fa-IR" b="1" dirty="0" smtClean="0">
                    <a:cs typeface="2  Badr" panose="00000400000000000000" pitchFamily="2" charset="-78"/>
                  </a:rPr>
                  <a:t>،1 </a:t>
                </a:r>
                <a:r>
                  <a:rPr lang="fa-IR" b="1" dirty="0">
                    <a:cs typeface="2  Badr" panose="00000400000000000000" pitchFamily="2" charset="-78"/>
                  </a:rPr>
                  <a:t>انتخاب داریم، بنا بر اصل ضرب داریم: </a:t>
                </a:r>
                <a:endParaRPr lang="fa-IR" b="1" dirty="0" smtClean="0">
                  <a:cs typeface="2  Badr" panose="00000400000000000000" pitchFamily="2" charset="-78"/>
                </a:endParaRPr>
              </a:p>
              <a:p>
                <a:pPr marL="0" indent="0" algn="l">
                  <a:buNone/>
                </a:pPr>
                <a:r>
                  <a:rPr lang="en-US" b="1" dirty="0" smtClean="0">
                    <a:cs typeface="2  Badr" panose="00000400000000000000" pitchFamily="2" charset="-78"/>
                  </a:rPr>
                  <a:t>3×2×1=6</a:t>
                </a:r>
                <a:endParaRPr lang="fa-IR" b="1" dirty="0" smtClean="0">
                  <a:cs typeface="2  Badr" panose="00000400000000000000" pitchFamily="2" charset="-78"/>
                </a:endParaRPr>
              </a:p>
              <a:p>
                <a:pPr marL="0" indent="0" algn="l">
                  <a:buNone/>
                </a:pPr>
                <a:endParaRPr lang="fa-IR" b="1" dirty="0">
                  <a:cs typeface="2  Badr" panose="00000400000000000000" pitchFamily="2" charset="-78"/>
                </a:endParaRPr>
              </a:p>
              <a:p>
                <a:pPr marL="0" indent="0">
                  <a:buNone/>
                </a:pPr>
                <a:endParaRPr lang="fa-IR" b="1" dirty="0">
                  <a:cs typeface="2  Badr" panose="00000400000000000000" pitchFamily="2" charset="-78"/>
                </a:endParaRPr>
              </a:p>
            </p:txBody>
          </p:sp>
        </mc:Choice>
        <mc:Fallback>
          <p:sp>
            <p:nvSpPr>
              <p:cNvPr id="7" name="Content Placeholder 6"/>
              <p:cNvSpPr>
                <a:spLocks noGrp="1" noRot="1" noChangeAspect="1" noMove="1" noResize="1" noEditPoints="1" noAdjustHandles="1" noChangeArrowheads="1" noChangeShapeType="1" noTextEdit="1"/>
              </p:cNvSpPr>
              <p:nvPr>
                <p:ph idx="1"/>
              </p:nvPr>
            </p:nvSpPr>
            <p:spPr>
              <a:xfrm>
                <a:off x="838200" y="2005012"/>
                <a:ext cx="10515600" cy="4351338"/>
              </a:xfrm>
              <a:blipFill rotWithShape="0">
                <a:blip r:embed="rId3"/>
                <a:stretch>
                  <a:fillRect l="-986" t="-980" r="-1043" b="-3922"/>
                </a:stretch>
              </a:blipFill>
            </p:spPr>
            <p:txBody>
              <a:bodyPr/>
              <a:lstStyle/>
              <a:p>
                <a:r>
                  <a:rPr lang="fa-IR">
                    <a:noFill/>
                  </a:rPr>
                  <a:t> </a:t>
                </a:r>
              </a:p>
            </p:txBody>
          </p:sp>
        </mc:Fallback>
      </mc:AlternateContent>
    </p:spTree>
    <p:extLst>
      <p:ext uri="{BB962C8B-B14F-4D97-AF65-F5344CB8AC3E}">
        <p14:creationId xmlns:p14="http://schemas.microsoft.com/office/powerpoint/2010/main" val="37882946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barn(inVertical)">
                                      <p:cBhvr>
                                        <p:cTn id="10" dur="500"/>
                                        <p:tgtEl>
                                          <p:spTgt spid="7">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barn(inVertical)">
                                      <p:cBhvr>
                                        <p:cTn id="13" dur="500"/>
                                        <p:tgtEl>
                                          <p:spTgt spid="7">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barn(inVertical)">
                                      <p:cBhvr>
                                        <p:cTn id="16" dur="500"/>
                                        <p:tgtEl>
                                          <p:spTgt spid="7">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barn(inVertical)">
                                      <p:cBhvr>
                                        <p:cTn id="19" dur="500"/>
                                        <p:tgtEl>
                                          <p:spTgt spid="7">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barn(inVertical)">
                                      <p:cBhvr>
                                        <p:cTn id="22" dur="500"/>
                                        <p:tgtEl>
                                          <p:spTgt spid="7">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Effect transition="in" filter="barn(inVertical)">
                                      <p:cBhvr>
                                        <p:cTn id="25" dur="500"/>
                                        <p:tgtEl>
                                          <p:spTgt spid="7">
                                            <p:txEl>
                                              <p:pRg st="6" end="6"/>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7">
                                            <p:txEl>
                                              <p:pRg st="7" end="7"/>
                                            </p:txEl>
                                          </p:spTgt>
                                        </p:tgtEl>
                                        <p:attrNameLst>
                                          <p:attrName>style.visibility</p:attrName>
                                        </p:attrNameLst>
                                      </p:cBhvr>
                                      <p:to>
                                        <p:strVal val="visible"/>
                                      </p:to>
                                    </p:set>
                                    <p:animEffect transition="in" filter="barn(inVertical)">
                                      <p:cBhvr>
                                        <p:cTn id="28" dur="500"/>
                                        <p:tgtEl>
                                          <p:spTgt spid="7">
                                            <p:txEl>
                                              <p:pRg st="7" end="7"/>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7">
                                            <p:txEl>
                                              <p:pRg st="8" end="8"/>
                                            </p:txEl>
                                          </p:spTgt>
                                        </p:tgtEl>
                                        <p:attrNameLst>
                                          <p:attrName>style.visibility</p:attrName>
                                        </p:attrNameLst>
                                      </p:cBhvr>
                                      <p:to>
                                        <p:strVal val="visible"/>
                                      </p:to>
                                    </p:set>
                                    <p:animEffect transition="in" filter="barn(inVertical)">
                                      <p:cBhvr>
                                        <p:cTn id="31"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98526"/>
          </a:xfrm>
        </p:spPr>
        <p:txBody>
          <a:bodyPr>
            <a:normAutofit fontScale="90000"/>
          </a:bodyPr>
          <a:lstStyle/>
          <a:p>
            <a:r>
              <a:rPr lang="fa-IR" sz="2800" b="1" dirty="0">
                <a:solidFill>
                  <a:srgbClr val="FF0000"/>
                </a:solidFill>
                <a:cs typeface="2  Badr" panose="00000400000000000000" pitchFamily="2" charset="-78"/>
              </a:rPr>
              <a:t>تمرین </a:t>
            </a:r>
            <a:r>
              <a:rPr lang="fa-IR" sz="2800" b="1" dirty="0" smtClean="0">
                <a:solidFill>
                  <a:srgbClr val="FF0000"/>
                </a:solidFill>
                <a:cs typeface="2  Badr" panose="00000400000000000000" pitchFamily="2" charset="-78"/>
              </a:rPr>
              <a:t>4 </a:t>
            </a:r>
            <a:r>
              <a:rPr lang="fa-IR" sz="2800" b="1" dirty="0">
                <a:solidFill>
                  <a:srgbClr val="FF0000"/>
                </a:solidFill>
                <a:cs typeface="2  Badr" panose="00000400000000000000" pitchFamily="2" charset="-78"/>
              </a:rPr>
              <a:t>صفحه 125 کتاب درسی</a:t>
            </a:r>
            <a:r>
              <a:rPr lang="fa-IR" sz="2800" b="1" dirty="0" smtClean="0">
                <a:solidFill>
                  <a:srgbClr val="FF0000"/>
                </a:solidFill>
                <a:cs typeface="2  Badr" panose="00000400000000000000" pitchFamily="2" charset="-78"/>
              </a:rPr>
              <a:t>:</a:t>
            </a:r>
            <a:br>
              <a:rPr lang="fa-IR" sz="2800" b="1" dirty="0" smtClean="0">
                <a:solidFill>
                  <a:srgbClr val="FF0000"/>
                </a:solidFill>
                <a:cs typeface="2  Badr" panose="00000400000000000000" pitchFamily="2" charset="-78"/>
              </a:rPr>
            </a:br>
            <a:r>
              <a:rPr lang="fa-IR" sz="2800" b="1" dirty="0" smtClean="0">
                <a:cs typeface="2  Badr" panose="00000400000000000000" pitchFamily="2" charset="-78"/>
              </a:rPr>
              <a:t>با پلاک هایی به صورت زیر که که عدد دو رقمی سمت راستآن ها از مجموعه </a:t>
            </a:r>
            <a:r>
              <a:rPr lang="en-US" sz="2800" b="1" dirty="0" smtClean="0">
                <a:cs typeface="2  Badr" panose="00000400000000000000" pitchFamily="2" charset="-78"/>
              </a:rPr>
              <a:t>A</a:t>
            </a:r>
            <a:r>
              <a:rPr lang="fa-IR" sz="2800" b="1" dirty="0" smtClean="0">
                <a:cs typeface="2  Badr" panose="00000400000000000000" pitchFamily="2" charset="-78"/>
              </a:rPr>
              <a:t> انتخاب شوند و سایر ارقام از مجموعه </a:t>
            </a:r>
            <a:r>
              <a:rPr lang="en-US" sz="2800" b="1" dirty="0" smtClean="0">
                <a:cs typeface="2  Badr" panose="00000400000000000000" pitchFamily="2" charset="-78"/>
              </a:rPr>
              <a:t>B</a:t>
            </a:r>
            <a:r>
              <a:rPr lang="fa-IR" sz="2800" b="1" dirty="0" smtClean="0">
                <a:cs typeface="2  Badr" panose="00000400000000000000" pitchFamily="2" charset="-78"/>
              </a:rPr>
              <a:t> انتخاب شوند و حرف استفاده شده در آن از مجموعه </a:t>
            </a:r>
            <a:r>
              <a:rPr lang="en-US" sz="2800" b="1" dirty="0" smtClean="0">
                <a:cs typeface="2  Badr" panose="00000400000000000000" pitchFamily="2" charset="-78"/>
              </a:rPr>
              <a:t>C</a:t>
            </a:r>
            <a:r>
              <a:rPr lang="fa-IR" sz="2800" b="1" dirty="0" smtClean="0">
                <a:cs typeface="2  Badr" panose="00000400000000000000" pitchFamily="2" charset="-78"/>
              </a:rPr>
              <a:t> انتخاب شود، چند ماشین را می توان شماره گذاری کرد؟</a:t>
            </a:r>
            <a:br>
              <a:rPr lang="fa-IR" sz="2800" b="1" dirty="0" smtClean="0">
                <a:cs typeface="2  Badr" panose="00000400000000000000" pitchFamily="2" charset="-78"/>
              </a:rPr>
            </a:br>
            <a:endParaRPr lang="fa-IR" sz="2800" dirty="0"/>
          </a:p>
        </p:txBody>
      </p:sp>
      <p:sp>
        <p:nvSpPr>
          <p:cNvPr id="4" name="Slide Number Placeholder 3"/>
          <p:cNvSpPr>
            <a:spLocks noGrp="1"/>
          </p:cNvSpPr>
          <p:nvPr>
            <p:ph type="sldNum" sz="quarter" idx="12"/>
          </p:nvPr>
        </p:nvSpPr>
        <p:spPr/>
        <p:txBody>
          <a:bodyPr/>
          <a:lstStyle/>
          <a:p>
            <a:fld id="{C56D3439-AB24-45D9-BC31-4C4A48132097}" type="slidenum">
              <a:rPr lang="fa-IR" smtClean="0"/>
              <a:t>31</a:t>
            </a:fld>
            <a:endParaRPr lang="fa-IR"/>
          </a:p>
        </p:txBody>
      </p:sp>
      <mc:AlternateContent xmlns:mc="http://schemas.openxmlformats.org/markup-compatibility/2006">
        <mc:Choice xmlns:a14="http://schemas.microsoft.com/office/drawing/2010/main" Requires="a14">
          <p:sp>
            <p:nvSpPr>
              <p:cNvPr id="6" name="Content Placeholder 5"/>
              <p:cNvSpPr>
                <a:spLocks noGrp="1"/>
              </p:cNvSpPr>
              <p:nvPr>
                <p:ph idx="1"/>
              </p:nvPr>
            </p:nvSpPr>
            <p:spPr/>
            <p:txBody>
              <a:bodyPr/>
              <a:lstStyle/>
              <a:p>
                <a:pPr marL="0" indent="0" algn="l">
                  <a:buNone/>
                </a:pPr>
                <a:r>
                  <a:rPr lang="en-US" sz="2400" b="1" dirty="0" smtClean="0">
                    <a:cs typeface="2  Badr" panose="00000400000000000000" pitchFamily="2" charset="-78"/>
                  </a:rPr>
                  <a:t>A=</a:t>
                </a:r>
                <a14:m>
                  <m:oMath xmlns:m="http://schemas.openxmlformats.org/officeDocument/2006/math">
                    <m:d>
                      <m:dPr>
                        <m:begChr m:val="{"/>
                        <m:endChr m:val="}"/>
                        <m:ctrlPr>
                          <a:rPr lang="en-US" sz="2400" b="1" i="1" smtClean="0">
                            <a:latin typeface="Cambria Math" panose="02040503050406030204" pitchFamily="18" charset="0"/>
                          </a:rPr>
                        </m:ctrlPr>
                      </m:dPr>
                      <m:e>
                        <m:r>
                          <a:rPr lang="en-US" sz="2400" b="1" i="1" smtClean="0">
                            <a:latin typeface="Cambria Math" panose="02040503050406030204" pitchFamily="18" charset="0"/>
                          </a:rPr>
                          <m:t>𝟏𝟏</m:t>
                        </m:r>
                        <m:r>
                          <a:rPr lang="en-US" sz="2400" b="1" i="1" smtClean="0">
                            <a:latin typeface="Cambria Math" panose="02040503050406030204" pitchFamily="18" charset="0"/>
                          </a:rPr>
                          <m:t> , </m:t>
                        </m:r>
                        <m:r>
                          <a:rPr lang="en-US" sz="2400" b="1" i="1" smtClean="0">
                            <a:latin typeface="Cambria Math" panose="02040503050406030204" pitchFamily="18" charset="0"/>
                          </a:rPr>
                          <m:t>𝟐𝟐</m:t>
                        </m:r>
                        <m:r>
                          <a:rPr lang="en-US" sz="2400" b="1" i="1" smtClean="0">
                            <a:latin typeface="Cambria Math" panose="02040503050406030204" pitchFamily="18" charset="0"/>
                          </a:rPr>
                          <m:t> , …, </m:t>
                        </m:r>
                        <m:r>
                          <a:rPr lang="en-US" sz="2400" b="1" i="1" smtClean="0">
                            <a:latin typeface="Cambria Math" panose="02040503050406030204" pitchFamily="18" charset="0"/>
                          </a:rPr>
                          <m:t>𝟗𝟗</m:t>
                        </m:r>
                      </m:e>
                    </m:d>
                  </m:oMath>
                </a14:m>
                <a:endParaRPr lang="en-US" sz="2400" b="1" dirty="0" smtClean="0">
                  <a:cs typeface="2  Badr" panose="00000400000000000000" pitchFamily="2" charset="-78"/>
                </a:endParaRPr>
              </a:p>
              <a:p>
                <a:pPr marL="0" indent="0" algn="l">
                  <a:buNone/>
                </a:pPr>
                <a:r>
                  <a:rPr lang="en-US" sz="2400" b="1" dirty="0" smtClean="0">
                    <a:cs typeface="2  Badr" panose="00000400000000000000" pitchFamily="2" charset="-78"/>
                  </a:rPr>
                  <a:t>B=</a:t>
                </a:r>
                <a14:m>
                  <m:oMath xmlns:m="http://schemas.openxmlformats.org/officeDocument/2006/math">
                    <m:d>
                      <m:dPr>
                        <m:begChr m:val="{"/>
                        <m:endChr m:val="}"/>
                        <m:ctrlPr>
                          <a:rPr lang="en-US" sz="2400" b="1" i="1">
                            <a:latin typeface="Cambria Math" panose="02040503050406030204" pitchFamily="18" charset="0"/>
                          </a:rPr>
                        </m:ctrlPr>
                      </m:dPr>
                      <m:e>
                        <m:r>
                          <a:rPr lang="en-US" sz="2400" b="1" i="1" smtClean="0">
                            <a:latin typeface="Cambria Math" panose="02040503050406030204" pitchFamily="18" charset="0"/>
                          </a:rPr>
                          <m:t>𝟏</m:t>
                        </m:r>
                        <m:r>
                          <a:rPr lang="en-US" sz="2400" b="1" i="1" smtClean="0">
                            <a:latin typeface="Cambria Math" panose="02040503050406030204" pitchFamily="18" charset="0"/>
                          </a:rPr>
                          <m:t>,</m:t>
                        </m:r>
                        <m:r>
                          <a:rPr lang="en-US" sz="2400" b="1" i="1" smtClean="0">
                            <a:latin typeface="Cambria Math" panose="02040503050406030204" pitchFamily="18" charset="0"/>
                          </a:rPr>
                          <m:t>𝟐</m:t>
                        </m:r>
                        <m:r>
                          <a:rPr lang="en-US" sz="2400" b="1" i="1">
                            <a:latin typeface="Cambria Math" panose="02040503050406030204" pitchFamily="18" charset="0"/>
                          </a:rPr>
                          <m:t>, …, </m:t>
                        </m:r>
                        <m:r>
                          <a:rPr lang="en-US" sz="2400" b="1" i="1">
                            <a:latin typeface="Cambria Math" panose="02040503050406030204" pitchFamily="18" charset="0"/>
                          </a:rPr>
                          <m:t>𝟗</m:t>
                        </m:r>
                      </m:e>
                    </m:d>
                  </m:oMath>
                </a14:m>
                <a:endParaRPr lang="fa-IR" b="1" dirty="0" smtClean="0">
                  <a:cs typeface="2  Badr" panose="00000400000000000000" pitchFamily="2" charset="-78"/>
                </a:endParaRPr>
              </a:p>
              <a:p>
                <a:pPr marL="0" indent="0" algn="l">
                  <a:buNone/>
                </a:pPr>
                <a:r>
                  <a:rPr lang="en-US" b="1" dirty="0" smtClean="0">
                    <a:cs typeface="2  Badr" panose="00000400000000000000" pitchFamily="2" charset="-78"/>
                  </a:rPr>
                  <a:t>C=</a:t>
                </a:r>
                <a14:m>
                  <m:oMath xmlns:m="http://schemas.openxmlformats.org/officeDocument/2006/math">
                    <m:d>
                      <m:dPr>
                        <m:begChr m:val="{"/>
                        <m:endChr m:val="}"/>
                        <m:ctrlPr>
                          <a:rPr lang="en-US" b="1" i="1">
                            <a:latin typeface="Cambria Math" panose="02040503050406030204" pitchFamily="18" charset="0"/>
                          </a:rPr>
                        </m:ctrlPr>
                      </m:dPr>
                      <m:e>
                        <m:r>
                          <a:rPr lang="fa-IR" b="0" i="1" smtClean="0">
                            <a:latin typeface="Cambria Math" panose="02040503050406030204" pitchFamily="18" charset="0"/>
                          </a:rPr>
                          <m:t>ب</m:t>
                        </m:r>
                        <m:r>
                          <a:rPr lang="fa-IR" b="0" i="1" smtClean="0">
                            <a:latin typeface="Cambria Math" panose="02040503050406030204" pitchFamily="18" charset="0"/>
                          </a:rPr>
                          <m:t> </m:t>
                        </m:r>
                        <m:r>
                          <a:rPr lang="fa-IR" b="0" i="1" smtClean="0">
                            <a:latin typeface="Cambria Math" panose="02040503050406030204" pitchFamily="18" charset="0"/>
                          </a:rPr>
                          <m:t>،</m:t>
                        </m:r>
                        <m:r>
                          <a:rPr lang="fa-IR" b="0" i="1" smtClean="0">
                            <a:latin typeface="Cambria Math" panose="02040503050406030204" pitchFamily="18" charset="0"/>
                          </a:rPr>
                          <m:t> </m:t>
                        </m:r>
                        <m:r>
                          <a:rPr lang="fa-IR" b="0" i="1" smtClean="0">
                            <a:latin typeface="Cambria Math" panose="02040503050406030204" pitchFamily="18" charset="0"/>
                          </a:rPr>
                          <m:t>ج</m:t>
                        </m:r>
                        <m:r>
                          <a:rPr lang="fa-IR" b="0" i="1" smtClean="0">
                            <a:latin typeface="Cambria Math" panose="02040503050406030204" pitchFamily="18" charset="0"/>
                          </a:rPr>
                          <m:t> </m:t>
                        </m:r>
                        <m:r>
                          <a:rPr lang="fa-IR" b="0" i="1" smtClean="0">
                            <a:latin typeface="Cambria Math" panose="02040503050406030204" pitchFamily="18" charset="0"/>
                          </a:rPr>
                          <m:t>،</m:t>
                        </m:r>
                        <m:r>
                          <a:rPr lang="fa-IR" b="0" i="1" smtClean="0">
                            <a:latin typeface="Cambria Math" panose="02040503050406030204" pitchFamily="18" charset="0"/>
                          </a:rPr>
                          <m:t> </m:t>
                        </m:r>
                        <m:r>
                          <a:rPr lang="fa-IR" b="0" i="1" smtClean="0">
                            <a:latin typeface="Cambria Math" panose="02040503050406030204" pitchFamily="18" charset="0"/>
                          </a:rPr>
                          <m:t>د</m:t>
                        </m:r>
                        <m:r>
                          <a:rPr lang="fa-IR" b="0" i="1" smtClean="0">
                            <a:latin typeface="Cambria Math" panose="02040503050406030204" pitchFamily="18" charset="0"/>
                          </a:rPr>
                          <m:t> </m:t>
                        </m:r>
                        <m:r>
                          <a:rPr lang="fa-IR" b="0" i="1" smtClean="0">
                            <a:latin typeface="Cambria Math" panose="02040503050406030204" pitchFamily="18" charset="0"/>
                          </a:rPr>
                          <m:t>،</m:t>
                        </m:r>
                        <m:r>
                          <a:rPr lang="fa-IR" b="0" i="1" smtClean="0">
                            <a:latin typeface="Cambria Math" panose="02040503050406030204" pitchFamily="18" charset="0"/>
                          </a:rPr>
                          <m:t> </m:t>
                        </m:r>
                        <m:r>
                          <a:rPr lang="fa-IR" b="0" i="1" smtClean="0">
                            <a:latin typeface="Cambria Math" panose="02040503050406030204" pitchFamily="18" charset="0"/>
                          </a:rPr>
                          <m:t>س</m:t>
                        </m:r>
                        <m:r>
                          <a:rPr lang="fa-IR" b="0" i="1" smtClean="0">
                            <a:latin typeface="Cambria Math" panose="02040503050406030204" pitchFamily="18" charset="0"/>
                          </a:rPr>
                          <m:t> </m:t>
                        </m:r>
                        <m:r>
                          <a:rPr lang="fa-IR" b="0" i="1" smtClean="0">
                            <a:latin typeface="Cambria Math" panose="02040503050406030204" pitchFamily="18" charset="0"/>
                          </a:rPr>
                          <m:t>،</m:t>
                        </m:r>
                        <m:r>
                          <a:rPr lang="fa-IR" b="0" i="1" smtClean="0">
                            <a:latin typeface="Cambria Math" panose="02040503050406030204" pitchFamily="18" charset="0"/>
                          </a:rPr>
                          <m:t> </m:t>
                        </m:r>
                        <m:r>
                          <a:rPr lang="fa-IR" b="0" i="1" smtClean="0">
                            <a:latin typeface="Cambria Math" panose="02040503050406030204" pitchFamily="18" charset="0"/>
                          </a:rPr>
                          <m:t>ص</m:t>
                        </m:r>
                        <m:r>
                          <a:rPr lang="fa-IR" b="0" i="1" smtClean="0">
                            <a:latin typeface="Cambria Math" panose="02040503050406030204" pitchFamily="18" charset="0"/>
                          </a:rPr>
                          <m:t> </m:t>
                        </m:r>
                        <m:r>
                          <a:rPr lang="fa-IR" b="0" i="1" smtClean="0">
                            <a:latin typeface="Cambria Math" panose="02040503050406030204" pitchFamily="18" charset="0"/>
                          </a:rPr>
                          <m:t>،</m:t>
                        </m:r>
                        <m:r>
                          <a:rPr lang="fa-IR" b="0" i="1" smtClean="0">
                            <a:latin typeface="Cambria Math" panose="02040503050406030204" pitchFamily="18" charset="0"/>
                          </a:rPr>
                          <m:t> </m:t>
                        </m:r>
                        <m:r>
                          <a:rPr lang="fa-IR" b="0" i="1" smtClean="0">
                            <a:latin typeface="Cambria Math" panose="02040503050406030204" pitchFamily="18" charset="0"/>
                          </a:rPr>
                          <m:t>،ط،</m:t>
                        </m:r>
                        <m:r>
                          <a:rPr lang="fa-IR" b="0" i="1" smtClean="0">
                            <a:latin typeface="Cambria Math" panose="02040503050406030204" pitchFamily="18" charset="0"/>
                          </a:rPr>
                          <m:t> </m:t>
                        </m:r>
                        <m:r>
                          <a:rPr lang="fa-IR" b="0" i="1" smtClean="0">
                            <a:latin typeface="Cambria Math" panose="02040503050406030204" pitchFamily="18" charset="0"/>
                          </a:rPr>
                          <m:t>،ق</m:t>
                        </m:r>
                        <m:r>
                          <a:rPr lang="fa-IR" b="0" i="1" smtClean="0">
                            <a:latin typeface="Cambria Math" panose="02040503050406030204" pitchFamily="18" charset="0"/>
                          </a:rPr>
                          <m:t> </m:t>
                        </m:r>
                        <m:r>
                          <a:rPr lang="fa-IR" b="0" i="1" smtClean="0">
                            <a:latin typeface="Cambria Math" panose="02040503050406030204" pitchFamily="18" charset="0"/>
                          </a:rPr>
                          <m:t>ل</m:t>
                        </m:r>
                        <m:r>
                          <a:rPr lang="fa-IR" b="0" i="1" smtClean="0">
                            <a:latin typeface="Cambria Math" panose="02040503050406030204" pitchFamily="18" charset="0"/>
                          </a:rPr>
                          <m:t> </m:t>
                        </m:r>
                        <m:r>
                          <a:rPr lang="fa-IR" b="0" i="1" smtClean="0">
                            <a:latin typeface="Cambria Math" panose="02040503050406030204" pitchFamily="18" charset="0"/>
                          </a:rPr>
                          <m:t>،</m:t>
                        </m:r>
                        <m:r>
                          <a:rPr lang="fa-IR" b="0" i="1" smtClean="0">
                            <a:latin typeface="Cambria Math" panose="02040503050406030204" pitchFamily="18" charset="0"/>
                          </a:rPr>
                          <m:t> </m:t>
                        </m:r>
                        <m:r>
                          <a:rPr lang="fa-IR" b="0" i="1" smtClean="0">
                            <a:latin typeface="Cambria Math" panose="02040503050406030204" pitchFamily="18" charset="0"/>
                          </a:rPr>
                          <m:t>م</m:t>
                        </m:r>
                        <m:r>
                          <a:rPr lang="fa-IR" b="0" i="1" smtClean="0">
                            <a:latin typeface="Cambria Math" panose="02040503050406030204" pitchFamily="18" charset="0"/>
                          </a:rPr>
                          <m:t> </m:t>
                        </m:r>
                        <m:r>
                          <a:rPr lang="fa-IR" b="0" i="1" smtClean="0">
                            <a:latin typeface="Cambria Math" panose="02040503050406030204" pitchFamily="18" charset="0"/>
                          </a:rPr>
                          <m:t>،</m:t>
                        </m:r>
                        <m:r>
                          <a:rPr lang="fa-IR" b="0" i="1" smtClean="0">
                            <a:latin typeface="Cambria Math" panose="02040503050406030204" pitchFamily="18" charset="0"/>
                          </a:rPr>
                          <m:t> </m:t>
                        </m:r>
                        <m:r>
                          <a:rPr lang="fa-IR" b="0" i="1" smtClean="0">
                            <a:latin typeface="Cambria Math" panose="02040503050406030204" pitchFamily="18" charset="0"/>
                          </a:rPr>
                          <m:t>ن</m:t>
                        </m:r>
                        <m:r>
                          <a:rPr lang="fa-IR" b="0" i="1" smtClean="0">
                            <a:latin typeface="Cambria Math" panose="02040503050406030204" pitchFamily="18" charset="0"/>
                          </a:rPr>
                          <m:t> </m:t>
                        </m:r>
                        <m:r>
                          <a:rPr lang="fa-IR" b="0" i="1" smtClean="0">
                            <a:latin typeface="Cambria Math" panose="02040503050406030204" pitchFamily="18" charset="0"/>
                          </a:rPr>
                          <m:t>،</m:t>
                        </m:r>
                        <m:r>
                          <a:rPr lang="fa-IR" b="0" i="1" smtClean="0">
                            <a:latin typeface="Cambria Math" panose="02040503050406030204" pitchFamily="18" charset="0"/>
                          </a:rPr>
                          <m:t> </m:t>
                        </m:r>
                        <m:r>
                          <a:rPr lang="fa-IR" b="0" i="1" smtClean="0">
                            <a:latin typeface="Cambria Math" panose="02040503050406030204" pitchFamily="18" charset="0"/>
                          </a:rPr>
                          <m:t>،و،ه</m:t>
                        </m:r>
                        <m:r>
                          <a:rPr lang="fa-IR" b="0" i="1" smtClean="0">
                            <a:latin typeface="Cambria Math" panose="02040503050406030204" pitchFamily="18" charset="0"/>
                          </a:rPr>
                          <m:t> </m:t>
                        </m:r>
                        <m:r>
                          <a:rPr lang="fa-IR" b="0" i="1" smtClean="0">
                            <a:latin typeface="Cambria Math" panose="02040503050406030204" pitchFamily="18" charset="0"/>
                          </a:rPr>
                          <m:t>ی</m:t>
                        </m:r>
                      </m:e>
                    </m:d>
                  </m:oMath>
                </a14:m>
                <a:endParaRPr lang="fa-IR" b="1" dirty="0" smtClean="0"/>
              </a:p>
              <a:p>
                <a:pPr marL="0" indent="0">
                  <a:buNone/>
                </a:pPr>
                <a:r>
                  <a:rPr lang="fa-IR" b="1" dirty="0" smtClean="0">
                    <a:solidFill>
                      <a:srgbClr val="00B050"/>
                    </a:solidFill>
                    <a:cs typeface="2  Badr" panose="00000400000000000000" pitchFamily="2" charset="-78"/>
                  </a:rPr>
                  <a:t>پاسخ: </a:t>
                </a:r>
                <a:endParaRPr lang="fa-IR" b="1" dirty="0" smtClean="0">
                  <a:cs typeface="2  Badr" panose="00000400000000000000" pitchFamily="2" charset="-78"/>
                </a:endParaRPr>
              </a:p>
              <a:p>
                <a:pPr marL="0" indent="0">
                  <a:buNone/>
                </a:pPr>
                <a:r>
                  <a:rPr lang="fa-IR" b="1" dirty="0" smtClean="0">
                    <a:cs typeface="2  Badr" panose="00000400000000000000" pitchFamily="2" charset="-78"/>
                  </a:rPr>
                  <a:t>7 مکان در نظر می گیریم، از سمت چپ به ترتیب 9 حالت، 9 حالت، 13 حالت، 9 حالت، 9 حالت، 9 حالت و 9 حالت داریم. </a:t>
                </a:r>
                <a:r>
                  <a:rPr lang="fa-IR" b="1" dirty="0">
                    <a:cs typeface="2  Badr" panose="00000400000000000000" pitchFamily="2" charset="-78"/>
                  </a:rPr>
                  <a:t>بنا بر اصل ضرب </a:t>
                </a:r>
                <a:r>
                  <a:rPr lang="fa-IR" b="1" dirty="0" smtClean="0">
                    <a:cs typeface="2  Badr" panose="00000400000000000000" pitchFamily="2" charset="-78"/>
                  </a:rPr>
                  <a:t>:</a:t>
                </a:r>
              </a:p>
              <a:p>
                <a:pPr marL="0" indent="0" algn="l">
                  <a:buNone/>
                </a:pPr>
                <a:r>
                  <a:rPr lang="en-US" b="1" dirty="0" smtClean="0">
                    <a:cs typeface="2  Badr" panose="00000400000000000000" pitchFamily="2" charset="-78"/>
                  </a:rPr>
                  <a:t>9×9 × 13 ×9 ×9×9×9=13×</a:t>
                </a:r>
                <a14:m>
                  <m:oMath xmlns:m="http://schemas.openxmlformats.org/officeDocument/2006/math">
                    <m:sSup>
                      <m:sSupPr>
                        <m:ctrlPr>
                          <a:rPr lang="en-US" b="1" i="1" smtClean="0">
                            <a:latin typeface="Cambria Math" panose="02040503050406030204" pitchFamily="18" charset="0"/>
                            <a:cs typeface="2  Badr" panose="00000400000000000000" pitchFamily="2" charset="-78"/>
                          </a:rPr>
                        </m:ctrlPr>
                      </m:sSupPr>
                      <m:e>
                        <m:r>
                          <a:rPr lang="en-US" b="1" i="1" smtClean="0">
                            <a:latin typeface="Cambria Math" panose="02040503050406030204" pitchFamily="18" charset="0"/>
                            <a:cs typeface="2  Badr" panose="00000400000000000000" pitchFamily="2" charset="-78"/>
                          </a:rPr>
                          <m:t>𝟗</m:t>
                        </m:r>
                      </m:e>
                      <m:sup>
                        <m:r>
                          <a:rPr lang="en-US" b="1" i="1" smtClean="0">
                            <a:latin typeface="Cambria Math" panose="02040503050406030204" pitchFamily="18" charset="0"/>
                            <a:cs typeface="2  Badr" panose="00000400000000000000" pitchFamily="2" charset="-78"/>
                          </a:rPr>
                          <m:t>𝟔</m:t>
                        </m:r>
                      </m:sup>
                    </m:sSup>
                    <m:r>
                      <a:rPr lang="fa-IR" b="1" i="1" smtClean="0">
                        <a:latin typeface="Cambria Math" panose="02040503050406030204" pitchFamily="18" charset="0"/>
                        <a:cs typeface="2  Badr" panose="00000400000000000000" pitchFamily="2" charset="-78"/>
                      </a:rPr>
                      <m:t>=</m:t>
                    </m:r>
                    <m:r>
                      <a:rPr lang="fa-IR" b="1" i="1" smtClean="0">
                        <a:latin typeface="Cambria Math" panose="02040503050406030204" pitchFamily="18" charset="0"/>
                        <a:cs typeface="2  Badr" panose="00000400000000000000" pitchFamily="2" charset="-78"/>
                      </a:rPr>
                      <m:t>𝟔𝟗𝟎𝟖𝟕𝟑𝟑</m:t>
                    </m:r>
                  </m:oMath>
                </a14:m>
                <a:endParaRPr lang="fa-IR" b="1" dirty="0" smtClean="0">
                  <a:cs typeface="2  Badr" panose="00000400000000000000" pitchFamily="2" charset="-78"/>
                </a:endParaRPr>
              </a:p>
              <a:p>
                <a:pPr marL="0" indent="0">
                  <a:buNone/>
                </a:pPr>
                <a:endParaRPr lang="fa-IR" b="1" dirty="0">
                  <a:solidFill>
                    <a:srgbClr val="00B050"/>
                  </a:solidFill>
                  <a:cs typeface="2  Badr" panose="00000400000000000000" pitchFamily="2" charset="-78"/>
                </a:endParaRPr>
              </a:p>
            </p:txBody>
          </p:sp>
        </mc:Choice>
        <mc:Fallback>
          <p:sp>
            <p:nvSpPr>
              <p:cNvPr id="6" name="Content Placeholder 5"/>
              <p:cNvSpPr>
                <a:spLocks noGrp="1" noRot="1" noChangeAspect="1" noMove="1" noResize="1" noEditPoints="1" noAdjustHandles="1" noChangeArrowheads="1" noChangeShapeType="1" noTextEdit="1"/>
              </p:cNvSpPr>
              <p:nvPr>
                <p:ph idx="1"/>
              </p:nvPr>
            </p:nvSpPr>
            <p:spPr>
              <a:blipFill rotWithShape="0">
                <a:blip r:embed="rId2"/>
                <a:stretch>
                  <a:fillRect l="-1159" t="-1961" r="-1217"/>
                </a:stretch>
              </a:blipFill>
            </p:spPr>
            <p:txBody>
              <a:bodyPr/>
              <a:lstStyle/>
              <a:p>
                <a:r>
                  <a:rPr lang="fa-IR">
                    <a:noFill/>
                  </a:rPr>
                  <a:t> </a:t>
                </a:r>
              </a:p>
            </p:txBody>
          </p:sp>
        </mc:Fallback>
      </mc:AlternateContent>
      <p:pic>
        <p:nvPicPr>
          <p:cNvPr id="7" name="Picture 6"/>
          <p:cNvPicPr>
            <a:picLocks noChangeAspect="1"/>
          </p:cNvPicPr>
          <p:nvPr/>
        </p:nvPicPr>
        <p:blipFill>
          <a:blip r:embed="rId3"/>
          <a:stretch>
            <a:fillRect/>
          </a:stretch>
        </p:blipFill>
        <p:spPr>
          <a:xfrm>
            <a:off x="7893358" y="1858776"/>
            <a:ext cx="2896235" cy="609750"/>
          </a:xfrm>
          <a:prstGeom prst="rect">
            <a:avLst/>
          </a:prstGeom>
        </p:spPr>
      </p:pic>
    </p:spTree>
    <p:extLst>
      <p:ext uri="{BB962C8B-B14F-4D97-AF65-F5344CB8AC3E}">
        <p14:creationId xmlns:p14="http://schemas.microsoft.com/office/powerpoint/2010/main" val="6859881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1000"/>
                                        <p:tgtEl>
                                          <p:spTgt spid="6">
                                            <p:txEl>
                                              <p:pRg st="0" end="0"/>
                                            </p:txEl>
                                          </p:spTgt>
                                        </p:tgtEl>
                                      </p:cBhvr>
                                    </p:animEffect>
                                    <p:anim calcmode="lin" valueType="num">
                                      <p:cBhvr>
                                        <p:cTn id="1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fade">
                                      <p:cBhvr>
                                        <p:cTn id="22" dur="1000"/>
                                        <p:tgtEl>
                                          <p:spTgt spid="6">
                                            <p:txEl>
                                              <p:pRg st="1" end="1"/>
                                            </p:txEl>
                                          </p:spTgt>
                                        </p:tgtEl>
                                      </p:cBhvr>
                                    </p:animEffect>
                                    <p:anim calcmode="lin" valueType="num">
                                      <p:cBhvr>
                                        <p:cTn id="2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fade">
                                      <p:cBhvr>
                                        <p:cTn id="27" dur="1000"/>
                                        <p:tgtEl>
                                          <p:spTgt spid="6">
                                            <p:txEl>
                                              <p:pRg st="2" end="2"/>
                                            </p:txEl>
                                          </p:spTgt>
                                        </p:tgtEl>
                                      </p:cBhvr>
                                    </p:animEffect>
                                    <p:anim calcmode="lin" valueType="num">
                                      <p:cBhvr>
                                        <p:cTn id="2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2" presetClass="emph" presetSubtype="0" fill="hold" nodeType="clickEffect">
                                  <p:stCondLst>
                                    <p:cond delay="0"/>
                                  </p:stCondLst>
                                  <p:childTnLst>
                                    <p:animRot by="120000">
                                      <p:cBhvr>
                                        <p:cTn id="33" dur="100" fill="hold">
                                          <p:stCondLst>
                                            <p:cond delay="0"/>
                                          </p:stCondLst>
                                        </p:cTn>
                                        <p:tgtEl>
                                          <p:spTgt spid="6">
                                            <p:txEl>
                                              <p:pRg st="3" end="3"/>
                                            </p:txEl>
                                          </p:spTgt>
                                        </p:tgtEl>
                                        <p:attrNameLst>
                                          <p:attrName>r</p:attrName>
                                        </p:attrNameLst>
                                      </p:cBhvr>
                                    </p:animRot>
                                    <p:animRot by="-240000">
                                      <p:cBhvr>
                                        <p:cTn id="34" dur="200" fill="hold">
                                          <p:stCondLst>
                                            <p:cond delay="200"/>
                                          </p:stCondLst>
                                        </p:cTn>
                                        <p:tgtEl>
                                          <p:spTgt spid="6">
                                            <p:txEl>
                                              <p:pRg st="3" end="3"/>
                                            </p:txEl>
                                          </p:spTgt>
                                        </p:tgtEl>
                                        <p:attrNameLst>
                                          <p:attrName>r</p:attrName>
                                        </p:attrNameLst>
                                      </p:cBhvr>
                                    </p:animRot>
                                    <p:animRot by="240000">
                                      <p:cBhvr>
                                        <p:cTn id="35" dur="200" fill="hold">
                                          <p:stCondLst>
                                            <p:cond delay="400"/>
                                          </p:stCondLst>
                                        </p:cTn>
                                        <p:tgtEl>
                                          <p:spTgt spid="6">
                                            <p:txEl>
                                              <p:pRg st="3" end="3"/>
                                            </p:txEl>
                                          </p:spTgt>
                                        </p:tgtEl>
                                        <p:attrNameLst>
                                          <p:attrName>r</p:attrName>
                                        </p:attrNameLst>
                                      </p:cBhvr>
                                    </p:animRot>
                                    <p:animRot by="-240000">
                                      <p:cBhvr>
                                        <p:cTn id="36" dur="200" fill="hold">
                                          <p:stCondLst>
                                            <p:cond delay="600"/>
                                          </p:stCondLst>
                                        </p:cTn>
                                        <p:tgtEl>
                                          <p:spTgt spid="6">
                                            <p:txEl>
                                              <p:pRg st="3" end="3"/>
                                            </p:txEl>
                                          </p:spTgt>
                                        </p:tgtEl>
                                        <p:attrNameLst>
                                          <p:attrName>r</p:attrName>
                                        </p:attrNameLst>
                                      </p:cBhvr>
                                    </p:animRot>
                                    <p:animRot by="120000">
                                      <p:cBhvr>
                                        <p:cTn id="37" dur="200" fill="hold">
                                          <p:stCondLst>
                                            <p:cond delay="800"/>
                                          </p:stCondLst>
                                        </p:cTn>
                                        <p:tgtEl>
                                          <p:spTgt spid="6">
                                            <p:txEl>
                                              <p:pRg st="3" end="3"/>
                                            </p:txEl>
                                          </p:spTgt>
                                        </p:tgtEl>
                                        <p:attrNameLst>
                                          <p:attrName>r</p:attrName>
                                        </p:attrNameLst>
                                      </p:cBhvr>
                                    </p:animRot>
                                  </p:childTnLst>
                                </p:cTn>
                              </p:par>
                              <p:par>
                                <p:cTn id="38" presetID="32" presetClass="emph" presetSubtype="0" fill="hold" nodeType="withEffect">
                                  <p:stCondLst>
                                    <p:cond delay="0"/>
                                  </p:stCondLst>
                                  <p:childTnLst>
                                    <p:animRot by="120000">
                                      <p:cBhvr>
                                        <p:cTn id="39" dur="100" fill="hold">
                                          <p:stCondLst>
                                            <p:cond delay="0"/>
                                          </p:stCondLst>
                                        </p:cTn>
                                        <p:tgtEl>
                                          <p:spTgt spid="6">
                                            <p:txEl>
                                              <p:pRg st="4" end="4"/>
                                            </p:txEl>
                                          </p:spTgt>
                                        </p:tgtEl>
                                        <p:attrNameLst>
                                          <p:attrName>r</p:attrName>
                                        </p:attrNameLst>
                                      </p:cBhvr>
                                    </p:animRot>
                                    <p:animRot by="-240000">
                                      <p:cBhvr>
                                        <p:cTn id="40" dur="200" fill="hold">
                                          <p:stCondLst>
                                            <p:cond delay="200"/>
                                          </p:stCondLst>
                                        </p:cTn>
                                        <p:tgtEl>
                                          <p:spTgt spid="6">
                                            <p:txEl>
                                              <p:pRg st="4" end="4"/>
                                            </p:txEl>
                                          </p:spTgt>
                                        </p:tgtEl>
                                        <p:attrNameLst>
                                          <p:attrName>r</p:attrName>
                                        </p:attrNameLst>
                                      </p:cBhvr>
                                    </p:animRot>
                                    <p:animRot by="240000">
                                      <p:cBhvr>
                                        <p:cTn id="41" dur="200" fill="hold">
                                          <p:stCondLst>
                                            <p:cond delay="400"/>
                                          </p:stCondLst>
                                        </p:cTn>
                                        <p:tgtEl>
                                          <p:spTgt spid="6">
                                            <p:txEl>
                                              <p:pRg st="4" end="4"/>
                                            </p:txEl>
                                          </p:spTgt>
                                        </p:tgtEl>
                                        <p:attrNameLst>
                                          <p:attrName>r</p:attrName>
                                        </p:attrNameLst>
                                      </p:cBhvr>
                                    </p:animRot>
                                    <p:animRot by="-240000">
                                      <p:cBhvr>
                                        <p:cTn id="42" dur="200" fill="hold">
                                          <p:stCondLst>
                                            <p:cond delay="600"/>
                                          </p:stCondLst>
                                        </p:cTn>
                                        <p:tgtEl>
                                          <p:spTgt spid="6">
                                            <p:txEl>
                                              <p:pRg st="4" end="4"/>
                                            </p:txEl>
                                          </p:spTgt>
                                        </p:tgtEl>
                                        <p:attrNameLst>
                                          <p:attrName>r</p:attrName>
                                        </p:attrNameLst>
                                      </p:cBhvr>
                                    </p:animRot>
                                    <p:animRot by="120000">
                                      <p:cBhvr>
                                        <p:cTn id="43" dur="200" fill="hold">
                                          <p:stCondLst>
                                            <p:cond delay="800"/>
                                          </p:stCondLst>
                                        </p:cTn>
                                        <p:tgtEl>
                                          <p:spTgt spid="6">
                                            <p:txEl>
                                              <p:pRg st="4" end="4"/>
                                            </p:txEl>
                                          </p:spTgt>
                                        </p:tgtEl>
                                        <p:attrNameLst>
                                          <p:attrName>r</p:attrName>
                                        </p:attrNameLst>
                                      </p:cBhvr>
                                    </p:animRot>
                                  </p:childTnLst>
                                </p:cTn>
                              </p:par>
                              <p:par>
                                <p:cTn id="44" presetID="32" presetClass="emph" presetSubtype="0" fill="hold" nodeType="withEffect">
                                  <p:stCondLst>
                                    <p:cond delay="0"/>
                                  </p:stCondLst>
                                  <p:childTnLst>
                                    <p:animRot by="120000">
                                      <p:cBhvr>
                                        <p:cTn id="45" dur="100" fill="hold">
                                          <p:stCondLst>
                                            <p:cond delay="0"/>
                                          </p:stCondLst>
                                        </p:cTn>
                                        <p:tgtEl>
                                          <p:spTgt spid="6">
                                            <p:txEl>
                                              <p:pRg st="5" end="5"/>
                                            </p:txEl>
                                          </p:spTgt>
                                        </p:tgtEl>
                                        <p:attrNameLst>
                                          <p:attrName>r</p:attrName>
                                        </p:attrNameLst>
                                      </p:cBhvr>
                                    </p:animRot>
                                    <p:animRot by="-240000">
                                      <p:cBhvr>
                                        <p:cTn id="46" dur="200" fill="hold">
                                          <p:stCondLst>
                                            <p:cond delay="200"/>
                                          </p:stCondLst>
                                        </p:cTn>
                                        <p:tgtEl>
                                          <p:spTgt spid="6">
                                            <p:txEl>
                                              <p:pRg st="5" end="5"/>
                                            </p:txEl>
                                          </p:spTgt>
                                        </p:tgtEl>
                                        <p:attrNameLst>
                                          <p:attrName>r</p:attrName>
                                        </p:attrNameLst>
                                      </p:cBhvr>
                                    </p:animRot>
                                    <p:animRot by="240000">
                                      <p:cBhvr>
                                        <p:cTn id="47" dur="200" fill="hold">
                                          <p:stCondLst>
                                            <p:cond delay="400"/>
                                          </p:stCondLst>
                                        </p:cTn>
                                        <p:tgtEl>
                                          <p:spTgt spid="6">
                                            <p:txEl>
                                              <p:pRg st="5" end="5"/>
                                            </p:txEl>
                                          </p:spTgt>
                                        </p:tgtEl>
                                        <p:attrNameLst>
                                          <p:attrName>r</p:attrName>
                                        </p:attrNameLst>
                                      </p:cBhvr>
                                    </p:animRot>
                                    <p:animRot by="-240000">
                                      <p:cBhvr>
                                        <p:cTn id="48" dur="200" fill="hold">
                                          <p:stCondLst>
                                            <p:cond delay="600"/>
                                          </p:stCondLst>
                                        </p:cTn>
                                        <p:tgtEl>
                                          <p:spTgt spid="6">
                                            <p:txEl>
                                              <p:pRg st="5" end="5"/>
                                            </p:txEl>
                                          </p:spTgt>
                                        </p:tgtEl>
                                        <p:attrNameLst>
                                          <p:attrName>r</p:attrName>
                                        </p:attrNameLst>
                                      </p:cBhvr>
                                    </p:animRot>
                                    <p:animRot by="120000">
                                      <p:cBhvr>
                                        <p:cTn id="49" dur="200" fill="hold">
                                          <p:stCondLst>
                                            <p:cond delay="800"/>
                                          </p:stCondLst>
                                        </p:cTn>
                                        <p:tgtEl>
                                          <p:spTgt spid="6">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2800" b="1" dirty="0">
                <a:solidFill>
                  <a:srgbClr val="FF0000"/>
                </a:solidFill>
                <a:cs typeface="2  Badr" panose="00000400000000000000" pitchFamily="2" charset="-78"/>
              </a:rPr>
              <a:t>تمرین </a:t>
            </a:r>
            <a:r>
              <a:rPr lang="fa-IR" sz="2800" b="1" dirty="0" smtClean="0">
                <a:solidFill>
                  <a:srgbClr val="FF0000"/>
                </a:solidFill>
                <a:cs typeface="2  Badr" panose="00000400000000000000" pitchFamily="2" charset="-78"/>
              </a:rPr>
              <a:t>5 </a:t>
            </a:r>
            <a:r>
              <a:rPr lang="fa-IR" sz="2800" b="1" dirty="0">
                <a:solidFill>
                  <a:srgbClr val="FF0000"/>
                </a:solidFill>
                <a:cs typeface="2  Badr" panose="00000400000000000000" pitchFamily="2" charset="-78"/>
              </a:rPr>
              <a:t>صفحه 125 کتاب درسی</a:t>
            </a:r>
            <a:r>
              <a:rPr lang="fa-IR" sz="2800" b="1" dirty="0" smtClean="0">
                <a:solidFill>
                  <a:srgbClr val="FF0000"/>
                </a:solidFill>
                <a:cs typeface="2  Badr" panose="00000400000000000000" pitchFamily="2" charset="-78"/>
              </a:rPr>
              <a:t>: </a:t>
            </a:r>
            <a:br>
              <a:rPr lang="fa-IR" sz="2800" b="1" dirty="0" smtClean="0">
                <a:solidFill>
                  <a:srgbClr val="FF0000"/>
                </a:solidFill>
                <a:cs typeface="2  Badr" panose="00000400000000000000" pitchFamily="2" charset="-78"/>
              </a:rPr>
            </a:br>
            <a:r>
              <a:rPr lang="fa-IR" sz="2800" b="1" dirty="0" smtClean="0">
                <a:cs typeface="2  Badr" panose="00000400000000000000" pitchFamily="2" charset="-78"/>
              </a:rPr>
              <a:t>در یک کشور نوعی اتومبیل در 5 مدل، 10 رنگ، 3 حجم موتور مختلف و 2 نوع دنده (اتوماتیک و غیر اتوماتیک) تولید می شود. </a:t>
            </a:r>
            <a:br>
              <a:rPr lang="fa-IR" sz="2800" b="1" dirty="0" smtClean="0">
                <a:cs typeface="2  Badr" panose="00000400000000000000" pitchFamily="2" charset="-78"/>
              </a:rPr>
            </a:br>
            <a:r>
              <a:rPr lang="fa-IR" sz="2800" b="1" dirty="0" smtClean="0">
                <a:cs typeface="2  Badr" panose="00000400000000000000" pitchFamily="2" charset="-78"/>
              </a:rPr>
              <a:t>الف) چند نوع مختلف از این اتومبیل تولید می شود؟ </a:t>
            </a:r>
            <a:br>
              <a:rPr lang="fa-IR" sz="2800" b="1" dirty="0" smtClean="0">
                <a:cs typeface="2  Badr" panose="00000400000000000000" pitchFamily="2" charset="-78"/>
              </a:rPr>
            </a:br>
            <a:r>
              <a:rPr lang="fa-IR" sz="2800" b="1" dirty="0" smtClean="0">
                <a:cs typeface="2  Badr" panose="00000400000000000000" pitchFamily="2" charset="-78"/>
              </a:rPr>
              <a:t>ب) اگر یکی از رنگ های تولید شده مشکی باشد، چند نوع از این اتومبیل با رنگ مشکی تولید می شود؟ </a:t>
            </a:r>
            <a:br>
              <a:rPr lang="fa-IR" sz="2800" b="1" dirty="0" smtClean="0">
                <a:cs typeface="2  Badr" panose="00000400000000000000" pitchFamily="2" charset="-78"/>
              </a:rPr>
            </a:br>
            <a:r>
              <a:rPr lang="fa-IR" sz="2800" b="1" dirty="0" smtClean="0">
                <a:cs typeface="2  Badr" panose="00000400000000000000" pitchFamily="2" charset="-78"/>
              </a:rPr>
              <a:t>پ) چند نوع از این اتومبیل مشکی دنده اتوماتیک تولید می شود؟ </a:t>
            </a:r>
            <a:r>
              <a:rPr lang="fa-IR" sz="2800" b="1" dirty="0" smtClean="0">
                <a:solidFill>
                  <a:srgbClr val="FF0000"/>
                </a:solidFill>
                <a:cs typeface="2  Badr" panose="00000400000000000000" pitchFamily="2" charset="-78"/>
              </a:rPr>
              <a:t/>
            </a:r>
            <a:br>
              <a:rPr lang="fa-IR" sz="2800" b="1" dirty="0" smtClean="0">
                <a:solidFill>
                  <a:srgbClr val="FF0000"/>
                </a:solidFill>
                <a:cs typeface="2  Badr" panose="00000400000000000000" pitchFamily="2" charset="-78"/>
              </a:rPr>
            </a:br>
            <a:endParaRPr lang="fa-IR" sz="2800" dirty="0"/>
          </a:p>
        </p:txBody>
      </p:sp>
      <p:sp>
        <p:nvSpPr>
          <p:cNvPr id="4" name="Slide Number Placeholder 3"/>
          <p:cNvSpPr>
            <a:spLocks noGrp="1"/>
          </p:cNvSpPr>
          <p:nvPr>
            <p:ph type="sldNum" sz="quarter" idx="12"/>
          </p:nvPr>
        </p:nvSpPr>
        <p:spPr/>
        <p:txBody>
          <a:bodyPr/>
          <a:lstStyle/>
          <a:p>
            <a:fld id="{C56D3439-AB24-45D9-BC31-4C4A48132097}" type="slidenum">
              <a:rPr lang="fa-IR" smtClean="0"/>
              <a:t>32</a:t>
            </a:fld>
            <a:endParaRPr lang="fa-IR"/>
          </a:p>
        </p:txBody>
      </p:sp>
      <p:sp>
        <p:nvSpPr>
          <p:cNvPr id="6" name="Content Placeholder 5"/>
          <p:cNvSpPr>
            <a:spLocks noGrp="1"/>
          </p:cNvSpPr>
          <p:nvPr>
            <p:ph idx="1"/>
          </p:nvPr>
        </p:nvSpPr>
        <p:spPr>
          <a:xfrm>
            <a:off x="838200" y="2005012"/>
            <a:ext cx="10515600" cy="4351338"/>
          </a:xfrm>
        </p:spPr>
        <p:txBody>
          <a:bodyPr>
            <a:normAutofit/>
          </a:bodyPr>
          <a:lstStyle/>
          <a:p>
            <a:pPr marL="0" indent="0">
              <a:buNone/>
            </a:pPr>
            <a:r>
              <a:rPr lang="fa-IR" sz="2400" b="1" dirty="0">
                <a:solidFill>
                  <a:srgbClr val="00B050"/>
                </a:solidFill>
                <a:cs typeface="2  Badr" panose="00000400000000000000" pitchFamily="2" charset="-78"/>
              </a:rPr>
              <a:t>پاسخ: </a:t>
            </a:r>
            <a:endParaRPr lang="fa-IR" sz="2400" b="1" dirty="0" smtClean="0">
              <a:cs typeface="2  Badr" panose="00000400000000000000" pitchFamily="2" charset="-78"/>
            </a:endParaRPr>
          </a:p>
          <a:p>
            <a:pPr marL="0" indent="0">
              <a:buNone/>
            </a:pPr>
            <a:r>
              <a:rPr lang="fa-IR" sz="2400" b="1" dirty="0" smtClean="0">
                <a:cs typeface="2  Badr" panose="00000400000000000000" pitchFamily="2" charset="-78"/>
              </a:rPr>
              <a:t>الف)  بنا بر اصل ضرب داریم: </a:t>
            </a:r>
          </a:p>
          <a:p>
            <a:pPr marL="0" indent="0" algn="l">
              <a:buNone/>
            </a:pPr>
            <a:r>
              <a:rPr lang="en-US" sz="2400" b="1" dirty="0" smtClean="0">
                <a:cs typeface="2  Badr" panose="00000400000000000000" pitchFamily="2" charset="-78"/>
              </a:rPr>
              <a:t>5×10×3×2=300</a:t>
            </a:r>
            <a:endParaRPr lang="fa-IR" sz="2400" b="1" dirty="0" smtClean="0">
              <a:cs typeface="2  Badr" panose="00000400000000000000" pitchFamily="2" charset="-78"/>
            </a:endParaRPr>
          </a:p>
          <a:p>
            <a:pPr marL="0" indent="0">
              <a:buNone/>
            </a:pPr>
            <a:r>
              <a:rPr lang="fa-IR" sz="2400" b="1" dirty="0" smtClean="0">
                <a:cs typeface="2  Badr" panose="00000400000000000000" pitchFamily="2" charset="-78"/>
              </a:rPr>
              <a:t>ب) بنا بر اصل ضرب (تعداد رنگ 1 حالت) داریم: </a:t>
            </a:r>
          </a:p>
          <a:p>
            <a:pPr marL="0" indent="0" algn="l">
              <a:buNone/>
            </a:pPr>
            <a:r>
              <a:rPr lang="en-US" sz="2400" b="1" dirty="0" smtClean="0">
                <a:cs typeface="2  Badr" panose="00000400000000000000" pitchFamily="2" charset="-78"/>
              </a:rPr>
              <a:t>5×1×3×2=30</a:t>
            </a:r>
          </a:p>
          <a:p>
            <a:pPr marL="0" indent="0">
              <a:buNone/>
            </a:pPr>
            <a:r>
              <a:rPr lang="fa-IR" sz="2400" b="1" dirty="0" smtClean="0">
                <a:cs typeface="2  Badr" panose="00000400000000000000" pitchFamily="2" charset="-78"/>
              </a:rPr>
              <a:t>پ) </a:t>
            </a:r>
            <a:r>
              <a:rPr lang="fa-IR" sz="2400" b="1" dirty="0">
                <a:cs typeface="2  Badr" panose="00000400000000000000" pitchFamily="2" charset="-78"/>
              </a:rPr>
              <a:t>بنا بر اصل </a:t>
            </a:r>
            <a:r>
              <a:rPr lang="fa-IR" sz="2400" b="1" dirty="0" smtClean="0">
                <a:cs typeface="2  Badr" panose="00000400000000000000" pitchFamily="2" charset="-78"/>
              </a:rPr>
              <a:t>ضرب(تعداد رنگ 1 حالت ونوع دنده 1 حالت) </a:t>
            </a:r>
            <a:r>
              <a:rPr lang="fa-IR" sz="2400" b="1" dirty="0">
                <a:cs typeface="2  Badr" panose="00000400000000000000" pitchFamily="2" charset="-78"/>
              </a:rPr>
              <a:t>داریم: </a:t>
            </a:r>
          </a:p>
          <a:p>
            <a:pPr marL="0" indent="0" algn="l">
              <a:buNone/>
            </a:pPr>
            <a:r>
              <a:rPr lang="en-US" sz="2400" b="1" dirty="0" smtClean="0">
                <a:cs typeface="2  Badr" panose="00000400000000000000" pitchFamily="2" charset="-78"/>
              </a:rPr>
              <a:t>5×1×3×1=15</a:t>
            </a:r>
            <a:endParaRPr lang="fa-IR" sz="2400" b="1" dirty="0" smtClean="0">
              <a:cs typeface="2  Badr" panose="00000400000000000000" pitchFamily="2" charset="-78"/>
            </a:endParaRPr>
          </a:p>
          <a:p>
            <a:pPr marL="0" indent="0" algn="l">
              <a:buNone/>
            </a:pPr>
            <a:endParaRPr lang="fa-IR" dirty="0" smtClean="0">
              <a:cs typeface="2  Badr" panose="00000400000000000000" pitchFamily="2" charset="-78"/>
            </a:endParaRPr>
          </a:p>
          <a:p>
            <a:pPr marL="0" indent="0">
              <a:buNone/>
            </a:pPr>
            <a:endParaRPr lang="fa-IR" dirty="0">
              <a:cs typeface="2  Badr" panose="00000400000000000000" pitchFamily="2" charset="-78"/>
            </a:endParaRPr>
          </a:p>
        </p:txBody>
      </p:sp>
      <p:pic>
        <p:nvPicPr>
          <p:cNvPr id="7" name="Picture 6"/>
          <p:cNvPicPr>
            <a:picLocks noChangeAspect="1"/>
          </p:cNvPicPr>
          <p:nvPr/>
        </p:nvPicPr>
        <p:blipFill>
          <a:blip r:embed="rId2"/>
          <a:stretch>
            <a:fillRect/>
          </a:stretch>
        </p:blipFill>
        <p:spPr>
          <a:xfrm>
            <a:off x="2965328" y="1881415"/>
            <a:ext cx="3556779" cy="2299266"/>
          </a:xfrm>
          <a:prstGeom prst="rect">
            <a:avLst/>
          </a:prstGeom>
        </p:spPr>
      </p:pic>
    </p:spTree>
    <p:extLst>
      <p:ext uri="{BB962C8B-B14F-4D97-AF65-F5344CB8AC3E}">
        <p14:creationId xmlns:p14="http://schemas.microsoft.com/office/powerpoint/2010/main" val="351026705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ipe(down)">
                                      <p:cBhvr>
                                        <p:cTn id="17" dur="500"/>
                                        <p:tgtEl>
                                          <p:spTgt spid="6">
                                            <p:txEl>
                                              <p:pRg st="0" end="0"/>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wipe(down)">
                                      <p:cBhvr>
                                        <p:cTn id="20" dur="500"/>
                                        <p:tgtEl>
                                          <p:spTgt spid="6">
                                            <p:txEl>
                                              <p:pRg st="1" end="1"/>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wipe(down)">
                                      <p:cBhvr>
                                        <p:cTn id="23" dur="500"/>
                                        <p:tgtEl>
                                          <p:spTgt spid="6">
                                            <p:txEl>
                                              <p:pRg st="2" end="2"/>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wipe(down)">
                                      <p:cBhvr>
                                        <p:cTn id="26" dur="500"/>
                                        <p:tgtEl>
                                          <p:spTgt spid="6">
                                            <p:txEl>
                                              <p:pRg st="3" end="3"/>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Effect transition="in" filter="wipe(down)">
                                      <p:cBhvr>
                                        <p:cTn id="29" dur="500"/>
                                        <p:tgtEl>
                                          <p:spTgt spid="6">
                                            <p:txEl>
                                              <p:pRg st="4" end="4"/>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down)">
                                      <p:cBhvr>
                                        <p:cTn id="32" dur="500"/>
                                        <p:tgtEl>
                                          <p:spTgt spid="6">
                                            <p:txEl>
                                              <p:pRg st="5" end="5"/>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Effect transition="in" filter="wipe(down)">
                                      <p:cBhvr>
                                        <p:cTn id="35"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313681"/>
          </a:xfrm>
        </p:spPr>
        <p:txBody>
          <a:bodyPr>
            <a:normAutofit fontScale="90000"/>
          </a:bodyPr>
          <a:lstStyle/>
          <a:p>
            <a:r>
              <a:rPr lang="fa-IR" sz="3200" b="1" dirty="0">
                <a:solidFill>
                  <a:srgbClr val="FF0000"/>
                </a:solidFill>
                <a:cs typeface="2  Badr" panose="00000400000000000000" pitchFamily="2" charset="-78"/>
              </a:rPr>
              <a:t>تمرین </a:t>
            </a:r>
            <a:r>
              <a:rPr lang="fa-IR" sz="3200" b="1" dirty="0" smtClean="0">
                <a:solidFill>
                  <a:srgbClr val="FF0000"/>
                </a:solidFill>
                <a:cs typeface="2  Badr" panose="00000400000000000000" pitchFamily="2" charset="-78"/>
              </a:rPr>
              <a:t>6 </a:t>
            </a:r>
            <a:r>
              <a:rPr lang="fa-IR" sz="3200" b="1" dirty="0">
                <a:solidFill>
                  <a:srgbClr val="FF0000"/>
                </a:solidFill>
                <a:cs typeface="2  Badr" panose="00000400000000000000" pitchFamily="2" charset="-78"/>
              </a:rPr>
              <a:t>صفحه </a:t>
            </a:r>
            <a:r>
              <a:rPr lang="fa-IR" sz="3200" b="1" dirty="0" smtClean="0">
                <a:solidFill>
                  <a:srgbClr val="FF0000"/>
                </a:solidFill>
                <a:cs typeface="2  Badr" panose="00000400000000000000" pitchFamily="2" charset="-78"/>
              </a:rPr>
              <a:t>126 </a:t>
            </a:r>
            <a:r>
              <a:rPr lang="fa-IR" sz="3200" b="1" dirty="0">
                <a:solidFill>
                  <a:srgbClr val="FF0000"/>
                </a:solidFill>
                <a:cs typeface="2  Badr" panose="00000400000000000000" pitchFamily="2" charset="-78"/>
              </a:rPr>
              <a:t>کتاب درسی</a:t>
            </a:r>
            <a:r>
              <a:rPr lang="fa-IR" sz="3200" b="1" dirty="0" smtClean="0">
                <a:solidFill>
                  <a:srgbClr val="FF0000"/>
                </a:solidFill>
                <a:cs typeface="2  Badr" panose="00000400000000000000" pitchFamily="2" charset="-78"/>
              </a:rPr>
              <a:t>:</a:t>
            </a:r>
            <a:br>
              <a:rPr lang="fa-IR" sz="3200" b="1" dirty="0" smtClean="0">
                <a:solidFill>
                  <a:srgbClr val="FF0000"/>
                </a:solidFill>
                <a:cs typeface="2  Badr" panose="00000400000000000000" pitchFamily="2" charset="-78"/>
              </a:rPr>
            </a:br>
            <a:r>
              <a:rPr lang="fa-IR" sz="3200" b="1" dirty="0" smtClean="0">
                <a:cs typeface="2  Badr" panose="00000400000000000000" pitchFamily="2" charset="-78"/>
              </a:rPr>
              <a:t>یک آزمون چند گزینه ای شامل 10 سوال 4 گزینه ای و 5 سوال 2 گزینه ای (بله- خیر) است. فردی قصد دارد به سوال ها به صورت تصادفی جواب دهد. او به چند روش می تواند این کار را انجام دهد اگر: </a:t>
            </a:r>
            <a:br>
              <a:rPr lang="fa-IR" sz="3200" b="1" dirty="0" smtClean="0">
                <a:cs typeface="2  Badr" panose="00000400000000000000" pitchFamily="2" charset="-78"/>
              </a:rPr>
            </a:br>
            <a:r>
              <a:rPr lang="fa-IR" sz="3200" b="1" dirty="0" smtClean="0">
                <a:cs typeface="2  Badr" panose="00000400000000000000" pitchFamily="2" charset="-78"/>
              </a:rPr>
              <a:t>الف) اگر مجبور باشد به همه سوال ها جواب دهد؟ </a:t>
            </a:r>
            <a:br>
              <a:rPr lang="fa-IR" sz="3200" b="1" dirty="0" smtClean="0">
                <a:cs typeface="2  Badr" panose="00000400000000000000" pitchFamily="2" charset="-78"/>
              </a:rPr>
            </a:br>
            <a:r>
              <a:rPr lang="fa-IR" sz="3200" b="1" dirty="0" smtClean="0">
                <a:cs typeface="2  Badr" panose="00000400000000000000" pitchFamily="2" charset="-78"/>
              </a:rPr>
              <a:t>ب) بتواند سوال ها را بدون جواب هم بگذرد؟ </a:t>
            </a:r>
            <a:r>
              <a:rPr lang="fa-IR" sz="3200" b="1" dirty="0" smtClean="0">
                <a:solidFill>
                  <a:srgbClr val="FF0000"/>
                </a:solidFill>
                <a:cs typeface="2  Badr" panose="00000400000000000000" pitchFamily="2" charset="-78"/>
              </a:rPr>
              <a:t/>
            </a:r>
            <a:br>
              <a:rPr lang="fa-IR" sz="3200" b="1" dirty="0" smtClean="0">
                <a:solidFill>
                  <a:srgbClr val="FF0000"/>
                </a:solidFill>
                <a:cs typeface="2  Badr" panose="00000400000000000000" pitchFamily="2" charset="-78"/>
              </a:rPr>
            </a:br>
            <a:endParaRPr lang="fa-IR" sz="3200" dirty="0"/>
          </a:p>
        </p:txBody>
      </p:sp>
      <p:sp>
        <p:nvSpPr>
          <p:cNvPr id="4" name="Slide Number Placeholder 3"/>
          <p:cNvSpPr>
            <a:spLocks noGrp="1"/>
          </p:cNvSpPr>
          <p:nvPr>
            <p:ph type="sldNum" sz="quarter" idx="12"/>
          </p:nvPr>
        </p:nvSpPr>
        <p:spPr/>
        <p:txBody>
          <a:bodyPr/>
          <a:lstStyle/>
          <a:p>
            <a:fld id="{C56D3439-AB24-45D9-BC31-4C4A48132097}" type="slidenum">
              <a:rPr lang="fa-IR" smtClean="0"/>
              <a:t>33</a:t>
            </a:fld>
            <a:endParaRPr lang="fa-IR"/>
          </a:p>
        </p:txBody>
      </p:sp>
      <mc:AlternateContent xmlns:mc="http://schemas.openxmlformats.org/markup-compatibility/2006">
        <mc:Choice xmlns:a14="http://schemas.microsoft.com/office/drawing/2010/main" Requires="a14">
          <p:sp>
            <p:nvSpPr>
              <p:cNvPr id="6" name="Content Placeholder 5"/>
              <p:cNvSpPr>
                <a:spLocks noGrp="1"/>
              </p:cNvSpPr>
              <p:nvPr>
                <p:ph idx="1"/>
              </p:nvPr>
            </p:nvSpPr>
            <p:spPr>
              <a:xfrm>
                <a:off x="838200" y="2506662"/>
                <a:ext cx="10515600" cy="4351338"/>
              </a:xfrm>
            </p:spPr>
            <p:txBody>
              <a:bodyPr/>
              <a:lstStyle/>
              <a:p>
                <a:pPr marL="0" indent="0">
                  <a:buNone/>
                </a:pPr>
                <a:endParaRPr lang="fa-IR" dirty="0">
                  <a:cs typeface="2  Badr" panose="00000400000000000000" pitchFamily="2" charset="-78"/>
                </a:endParaRPr>
              </a:p>
              <a:p>
                <a:pPr marL="0" indent="0">
                  <a:buNone/>
                </a:pPr>
                <a:r>
                  <a:rPr lang="fa-IR" b="1" dirty="0">
                    <a:solidFill>
                      <a:srgbClr val="00B050"/>
                    </a:solidFill>
                    <a:cs typeface="2  Badr" panose="00000400000000000000" pitchFamily="2" charset="-78"/>
                  </a:rPr>
                  <a:t>پاسخ: </a:t>
                </a:r>
                <a:r>
                  <a:rPr lang="fa-IR" b="1" dirty="0">
                    <a:solidFill>
                      <a:schemeClr val="tx1">
                        <a:lumMod val="95000"/>
                        <a:lumOff val="5000"/>
                      </a:schemeClr>
                    </a:solidFill>
                    <a:cs typeface="2  Badr" panose="00000400000000000000" pitchFamily="2" charset="-78"/>
                  </a:rPr>
                  <a:t>الف) از آن جایی که مجبور به جواب دادن تمام سوالات است و 10 سوال 4 انتخاب دارد و 5 </a:t>
                </a:r>
                <a:r>
                  <a:rPr lang="fa-IR" b="1" dirty="0">
                    <a:solidFill>
                      <a:schemeClr val="tx1">
                        <a:lumMod val="95000"/>
                        <a:lumOff val="5000"/>
                      </a:schemeClr>
                    </a:solidFill>
                    <a:cs typeface="2  Badr" panose="00000400000000000000" pitchFamily="2" charset="-78"/>
                  </a:rPr>
                  <a:t>سوال 2 انتخاب </a:t>
                </a:r>
                <a:r>
                  <a:rPr lang="fa-IR" b="1" dirty="0" smtClean="0">
                    <a:solidFill>
                      <a:schemeClr val="tx1">
                        <a:lumMod val="95000"/>
                        <a:lumOff val="5000"/>
                      </a:schemeClr>
                    </a:solidFill>
                    <a:cs typeface="2  Badr" panose="00000400000000000000" pitchFamily="2" charset="-78"/>
                  </a:rPr>
                  <a:t>دارد. </a:t>
                </a:r>
                <a:r>
                  <a:rPr lang="fa-IR" b="1" dirty="0">
                    <a:solidFill>
                      <a:schemeClr val="tx1">
                        <a:lumMod val="95000"/>
                        <a:lumOff val="5000"/>
                      </a:schemeClr>
                    </a:solidFill>
                    <a:cs typeface="2  Badr" panose="00000400000000000000" pitchFamily="2" charset="-78"/>
                  </a:rPr>
                  <a:t>پس تعداد حالت های انتخاب برابر  </a:t>
                </a:r>
                <a14:m>
                  <m:oMath xmlns:m="http://schemas.openxmlformats.org/officeDocument/2006/math">
                    <m:sSup>
                      <m:sSupPr>
                        <m:ctrlPr>
                          <a:rPr lang="fa-IR" b="1" i="1">
                            <a:solidFill>
                              <a:schemeClr val="tx1">
                                <a:lumMod val="95000"/>
                                <a:lumOff val="5000"/>
                              </a:schemeClr>
                            </a:solidFill>
                            <a:latin typeface="Cambria Math" panose="02040503050406030204" pitchFamily="18" charset="0"/>
                            <a:cs typeface="2  Badr" panose="00000400000000000000" pitchFamily="2" charset="-78"/>
                          </a:rPr>
                        </m:ctrlPr>
                      </m:sSupPr>
                      <m:e>
                        <m:r>
                          <a:rPr lang="fa-IR" b="1" i="1">
                            <a:solidFill>
                              <a:schemeClr val="tx1">
                                <a:lumMod val="95000"/>
                                <a:lumOff val="5000"/>
                              </a:schemeClr>
                            </a:solidFill>
                            <a:latin typeface="Cambria Math" panose="02040503050406030204" pitchFamily="18" charset="0"/>
                            <a:cs typeface="2  Badr" panose="00000400000000000000" pitchFamily="2" charset="-78"/>
                          </a:rPr>
                          <m:t>𝟓</m:t>
                        </m:r>
                      </m:e>
                      <m:sup>
                        <m:r>
                          <a:rPr lang="fa-IR" b="1" i="1">
                            <a:solidFill>
                              <a:schemeClr val="tx1">
                                <a:lumMod val="95000"/>
                                <a:lumOff val="5000"/>
                              </a:schemeClr>
                            </a:solidFill>
                            <a:latin typeface="Cambria Math" panose="02040503050406030204" pitchFamily="18" charset="0"/>
                            <a:cs typeface="2  Badr" panose="00000400000000000000" pitchFamily="2" charset="-78"/>
                          </a:rPr>
                          <m:t>𝟐</m:t>
                        </m:r>
                      </m:sup>
                    </m:sSup>
                  </m:oMath>
                </a14:m>
                <a:r>
                  <a:rPr lang="fa-IR" b="1" dirty="0">
                    <a:solidFill>
                      <a:schemeClr val="tx1">
                        <a:lumMod val="95000"/>
                        <a:lumOff val="5000"/>
                      </a:schemeClr>
                    </a:solidFill>
                    <a:cs typeface="2  Badr" panose="00000400000000000000" pitchFamily="2" charset="-78"/>
                  </a:rPr>
                  <a:t>× </a:t>
                </a:r>
                <a14:m>
                  <m:oMath xmlns:m="http://schemas.openxmlformats.org/officeDocument/2006/math">
                    <m:sSup>
                      <m:sSupPr>
                        <m:ctrlPr>
                          <a:rPr lang="en-US" b="1" i="1">
                            <a:solidFill>
                              <a:schemeClr val="tx1">
                                <a:lumMod val="95000"/>
                                <a:lumOff val="5000"/>
                              </a:schemeClr>
                            </a:solidFill>
                            <a:latin typeface="Cambria Math" panose="02040503050406030204" pitchFamily="18" charset="0"/>
                            <a:cs typeface="2  Badr" panose="00000400000000000000" pitchFamily="2" charset="-78"/>
                          </a:rPr>
                        </m:ctrlPr>
                      </m:sSupPr>
                      <m:e>
                        <m:r>
                          <m:rPr>
                            <m:nor/>
                          </m:rPr>
                          <a:rPr lang="en-US" b="1">
                            <a:solidFill>
                              <a:schemeClr val="tx1">
                                <a:lumMod val="95000"/>
                                <a:lumOff val="5000"/>
                              </a:schemeClr>
                            </a:solidFill>
                            <a:latin typeface="Cambria Math" panose="02040503050406030204" pitchFamily="18" charset="0"/>
                            <a:cs typeface="2  Badr" panose="00000400000000000000" pitchFamily="2" charset="-78"/>
                          </a:rPr>
                          <m:t>10</m:t>
                        </m:r>
                      </m:e>
                      <m:sup>
                        <m:r>
                          <a:rPr lang="en-US" b="1" i="1">
                            <a:solidFill>
                              <a:schemeClr val="tx1">
                                <a:lumMod val="95000"/>
                                <a:lumOff val="5000"/>
                              </a:schemeClr>
                            </a:solidFill>
                            <a:latin typeface="Cambria Math" panose="02040503050406030204" pitchFamily="18" charset="0"/>
                            <a:cs typeface="2  Badr" panose="00000400000000000000" pitchFamily="2" charset="-78"/>
                          </a:rPr>
                          <m:t>𝟒</m:t>
                        </m:r>
                      </m:sup>
                    </m:sSup>
                  </m:oMath>
                </a14:m>
                <a:r>
                  <a:rPr lang="fa-IR" b="1" dirty="0">
                    <a:solidFill>
                      <a:schemeClr val="tx1">
                        <a:lumMod val="95000"/>
                        <a:lumOff val="5000"/>
                      </a:schemeClr>
                    </a:solidFill>
                    <a:cs typeface="2  Badr" panose="00000400000000000000" pitchFamily="2" charset="-78"/>
                  </a:rPr>
                  <a:t>  است. </a:t>
                </a:r>
                <a:endParaRPr lang="fa-IR" b="1" dirty="0" smtClean="0">
                  <a:solidFill>
                    <a:schemeClr val="tx1">
                      <a:lumMod val="95000"/>
                      <a:lumOff val="5000"/>
                    </a:schemeClr>
                  </a:solidFill>
                  <a:cs typeface="2  Badr" panose="00000400000000000000" pitchFamily="2" charset="-78"/>
                </a:endParaRPr>
              </a:p>
              <a:p>
                <a:pPr marL="0" indent="0">
                  <a:buNone/>
                </a:pPr>
                <a:endParaRPr lang="fa-IR" b="1" dirty="0">
                  <a:solidFill>
                    <a:schemeClr val="tx1">
                      <a:lumMod val="95000"/>
                      <a:lumOff val="5000"/>
                    </a:schemeClr>
                  </a:solidFill>
                  <a:cs typeface="2  Badr" panose="00000400000000000000" pitchFamily="2" charset="-78"/>
                </a:endParaRPr>
              </a:p>
              <a:p>
                <a:pPr marL="0" indent="0">
                  <a:buNone/>
                </a:pPr>
                <a:r>
                  <a:rPr lang="fa-IR" b="1" dirty="0">
                    <a:solidFill>
                      <a:schemeClr val="tx1">
                        <a:lumMod val="95000"/>
                        <a:lumOff val="5000"/>
                      </a:schemeClr>
                    </a:solidFill>
                    <a:cs typeface="2  Badr" panose="00000400000000000000" pitchFamily="2" charset="-78"/>
                  </a:rPr>
                  <a:t>ب) از آنجایی می تواند سوالات را بدون پاسخ هم بگذارد پس برای سوال 4 گزینه ای 5 انتخاب و برای سوال 2 گزینه ای 3 انتخاب وجود دارد. پس تعداد حالت های انتخاب </a:t>
                </a:r>
                <a:r>
                  <a:rPr lang="fa-IR" b="1" dirty="0">
                    <a:solidFill>
                      <a:schemeClr val="tx1">
                        <a:lumMod val="95000"/>
                        <a:lumOff val="5000"/>
                      </a:schemeClr>
                    </a:solidFill>
                    <a:cs typeface="2  Badr" panose="00000400000000000000" pitchFamily="2" charset="-78"/>
                  </a:rPr>
                  <a:t>برابر  </a:t>
                </a:r>
                <a14:m>
                  <m:oMath xmlns:m="http://schemas.openxmlformats.org/officeDocument/2006/math">
                    <m:sSup>
                      <m:sSupPr>
                        <m:ctrlPr>
                          <a:rPr lang="fa-IR" b="1" i="1">
                            <a:solidFill>
                              <a:schemeClr val="tx1">
                                <a:lumMod val="95000"/>
                                <a:lumOff val="5000"/>
                              </a:schemeClr>
                            </a:solidFill>
                            <a:latin typeface="Cambria Math" panose="02040503050406030204" pitchFamily="18" charset="0"/>
                            <a:cs typeface="2  Badr" panose="00000400000000000000" pitchFamily="2" charset="-78"/>
                          </a:rPr>
                        </m:ctrlPr>
                      </m:sSupPr>
                      <m:e>
                        <m:r>
                          <a:rPr lang="fa-IR" b="1" i="1">
                            <a:solidFill>
                              <a:schemeClr val="tx1">
                                <a:lumMod val="95000"/>
                                <a:lumOff val="5000"/>
                              </a:schemeClr>
                            </a:solidFill>
                            <a:latin typeface="Cambria Math" panose="02040503050406030204" pitchFamily="18" charset="0"/>
                            <a:cs typeface="2  Badr" panose="00000400000000000000" pitchFamily="2" charset="-78"/>
                          </a:rPr>
                          <m:t>𝟓</m:t>
                        </m:r>
                      </m:e>
                      <m:sup>
                        <m:r>
                          <a:rPr lang="fa-IR" b="1" i="1">
                            <a:solidFill>
                              <a:schemeClr val="tx1">
                                <a:lumMod val="95000"/>
                                <a:lumOff val="5000"/>
                              </a:schemeClr>
                            </a:solidFill>
                            <a:latin typeface="Cambria Math" panose="02040503050406030204" pitchFamily="18" charset="0"/>
                            <a:cs typeface="2  Badr" panose="00000400000000000000" pitchFamily="2" charset="-78"/>
                          </a:rPr>
                          <m:t>𝟑</m:t>
                        </m:r>
                      </m:sup>
                    </m:sSup>
                  </m:oMath>
                </a14:m>
                <a:r>
                  <a:rPr lang="fa-IR" b="1" dirty="0">
                    <a:solidFill>
                      <a:schemeClr val="tx1">
                        <a:lumMod val="95000"/>
                        <a:lumOff val="5000"/>
                      </a:schemeClr>
                    </a:solidFill>
                    <a:cs typeface="2  Badr" panose="00000400000000000000" pitchFamily="2" charset="-78"/>
                  </a:rPr>
                  <a:t>× </a:t>
                </a:r>
                <a14:m>
                  <m:oMath xmlns:m="http://schemas.openxmlformats.org/officeDocument/2006/math">
                    <m:sSup>
                      <m:sSupPr>
                        <m:ctrlPr>
                          <a:rPr lang="en-US" b="1" i="1">
                            <a:solidFill>
                              <a:schemeClr val="tx1">
                                <a:lumMod val="95000"/>
                                <a:lumOff val="5000"/>
                              </a:schemeClr>
                            </a:solidFill>
                            <a:latin typeface="Cambria Math" panose="02040503050406030204" pitchFamily="18" charset="0"/>
                            <a:cs typeface="2  Badr" panose="00000400000000000000" pitchFamily="2" charset="-78"/>
                          </a:rPr>
                        </m:ctrlPr>
                      </m:sSupPr>
                      <m:e>
                        <m:r>
                          <m:rPr>
                            <m:nor/>
                          </m:rPr>
                          <a:rPr lang="en-US" b="1">
                            <a:solidFill>
                              <a:schemeClr val="tx1">
                                <a:lumMod val="95000"/>
                                <a:lumOff val="5000"/>
                              </a:schemeClr>
                            </a:solidFill>
                            <a:latin typeface="Cambria Math" panose="02040503050406030204" pitchFamily="18" charset="0"/>
                            <a:cs typeface="2  Badr" panose="00000400000000000000" pitchFamily="2" charset="-78"/>
                          </a:rPr>
                          <m:t>10</m:t>
                        </m:r>
                      </m:e>
                      <m:sup>
                        <m:r>
                          <a:rPr lang="en-US" b="1" i="1">
                            <a:solidFill>
                              <a:schemeClr val="tx1">
                                <a:lumMod val="95000"/>
                                <a:lumOff val="5000"/>
                              </a:schemeClr>
                            </a:solidFill>
                            <a:latin typeface="Cambria Math" panose="02040503050406030204" pitchFamily="18" charset="0"/>
                            <a:cs typeface="2  Badr" panose="00000400000000000000" pitchFamily="2" charset="-78"/>
                          </a:rPr>
                          <m:t>𝟓</m:t>
                        </m:r>
                      </m:sup>
                    </m:sSup>
                  </m:oMath>
                </a14:m>
                <a:r>
                  <a:rPr lang="fa-IR" b="1" dirty="0">
                    <a:solidFill>
                      <a:schemeClr val="tx1">
                        <a:lumMod val="95000"/>
                        <a:lumOff val="5000"/>
                      </a:schemeClr>
                    </a:solidFill>
                    <a:cs typeface="2  Badr" panose="00000400000000000000" pitchFamily="2" charset="-78"/>
                  </a:rPr>
                  <a:t>  است. </a:t>
                </a:r>
                <a:endParaRPr lang="fa-IR" b="1" dirty="0">
                  <a:solidFill>
                    <a:schemeClr val="tx1">
                      <a:lumMod val="95000"/>
                      <a:lumOff val="5000"/>
                    </a:schemeClr>
                  </a:solidFill>
                  <a:cs typeface="2  Badr" panose="00000400000000000000" pitchFamily="2" charset="-78"/>
                </a:endParaRPr>
              </a:p>
            </p:txBody>
          </p:sp>
        </mc:Choice>
        <mc:Fallback>
          <p:sp>
            <p:nvSpPr>
              <p:cNvPr id="6" name="Content Placeholder 5"/>
              <p:cNvSpPr>
                <a:spLocks noGrp="1" noRot="1" noChangeAspect="1" noMove="1" noResize="1" noEditPoints="1" noAdjustHandles="1" noChangeArrowheads="1" noChangeShapeType="1" noTextEdit="1"/>
              </p:cNvSpPr>
              <p:nvPr>
                <p:ph idx="1"/>
              </p:nvPr>
            </p:nvSpPr>
            <p:spPr>
              <a:xfrm>
                <a:off x="838200" y="2506662"/>
                <a:ext cx="10515600" cy="4351338"/>
              </a:xfrm>
              <a:blipFill rotWithShape="0">
                <a:blip r:embed="rId2"/>
                <a:stretch>
                  <a:fillRect l="-1913" r="-1217"/>
                </a:stretch>
              </a:blipFill>
            </p:spPr>
            <p:txBody>
              <a:bodyPr/>
              <a:lstStyle/>
              <a:p>
                <a:r>
                  <a:rPr lang="fa-IR">
                    <a:noFill/>
                  </a:rPr>
                  <a:t> </a:t>
                </a:r>
              </a:p>
            </p:txBody>
          </p:sp>
        </mc:Fallback>
      </mc:AlternateContent>
    </p:spTree>
    <p:extLst>
      <p:ext uri="{BB962C8B-B14F-4D97-AF65-F5344CB8AC3E}">
        <p14:creationId xmlns:p14="http://schemas.microsoft.com/office/powerpoint/2010/main" val="2758524872"/>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6">
                                            <p:txEl>
                                              <p:pRg st="1" end="1"/>
                                            </p:txEl>
                                          </p:spTgt>
                                        </p:tgtEl>
                                      </p:cBhvr>
                                      <p:by x="150000" y="150000"/>
                                    </p:animScale>
                                  </p:childTnLst>
                                </p:cTn>
                              </p:par>
                              <p:par>
                                <p:cTn id="12" presetID="6" presetClass="emph" presetSubtype="0" fill="hold" nodeType="withEffect">
                                  <p:stCondLst>
                                    <p:cond delay="0"/>
                                  </p:stCondLst>
                                  <p:childTnLst>
                                    <p:animScale>
                                      <p:cBhvr>
                                        <p:cTn id="13" dur="2000" fill="hold"/>
                                        <p:tgtEl>
                                          <p:spTgt spid="6">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3200" b="1" dirty="0">
                <a:solidFill>
                  <a:srgbClr val="FF0000"/>
                </a:solidFill>
                <a:cs typeface="2  Badr" panose="00000400000000000000" pitchFamily="2" charset="-78"/>
              </a:rPr>
              <a:t>تمرین </a:t>
            </a:r>
            <a:r>
              <a:rPr lang="fa-IR" sz="3200" b="1" dirty="0" smtClean="0">
                <a:solidFill>
                  <a:srgbClr val="FF0000"/>
                </a:solidFill>
                <a:cs typeface="2  Badr" panose="00000400000000000000" pitchFamily="2" charset="-78"/>
              </a:rPr>
              <a:t>7 </a:t>
            </a:r>
            <a:r>
              <a:rPr lang="fa-IR" sz="3200" b="1" dirty="0">
                <a:solidFill>
                  <a:srgbClr val="FF0000"/>
                </a:solidFill>
                <a:cs typeface="2  Badr" panose="00000400000000000000" pitchFamily="2" charset="-78"/>
              </a:rPr>
              <a:t>صفحه 126 کتاب درسی</a:t>
            </a:r>
            <a:r>
              <a:rPr lang="fa-IR" sz="3200" b="1" dirty="0" smtClean="0">
                <a:solidFill>
                  <a:srgbClr val="FF0000"/>
                </a:solidFill>
                <a:cs typeface="2  Badr" panose="00000400000000000000" pitchFamily="2" charset="-78"/>
              </a:rPr>
              <a:t>:</a:t>
            </a:r>
            <a:br>
              <a:rPr lang="fa-IR" sz="3200" b="1" dirty="0" smtClean="0">
                <a:solidFill>
                  <a:srgbClr val="FF0000"/>
                </a:solidFill>
                <a:cs typeface="2  Badr" panose="00000400000000000000" pitchFamily="2" charset="-78"/>
              </a:rPr>
            </a:br>
            <a:r>
              <a:rPr lang="fa-IR" sz="3200" b="1" dirty="0" smtClean="0">
                <a:cs typeface="2  Badr" panose="00000400000000000000" pitchFamily="2" charset="-78"/>
              </a:rPr>
              <a:t>اگر شکل مقابل نشان دهنده ی جاده های بین شهرهای </a:t>
            </a:r>
            <a:r>
              <a:rPr lang="en-US" sz="3200" b="1" dirty="0" smtClean="0">
                <a:cs typeface="2  Badr" panose="00000400000000000000" pitchFamily="2" charset="-78"/>
              </a:rPr>
              <a:t>A</a:t>
            </a:r>
            <a:r>
              <a:rPr lang="fa-IR" sz="3200" b="1" dirty="0" smtClean="0">
                <a:cs typeface="2  Badr" panose="00000400000000000000" pitchFamily="2" charset="-78"/>
              </a:rPr>
              <a:t> ،</a:t>
            </a:r>
            <a:r>
              <a:rPr lang="en-US" sz="3200" b="1" dirty="0" smtClean="0">
                <a:cs typeface="2  Badr" panose="00000400000000000000" pitchFamily="2" charset="-78"/>
              </a:rPr>
              <a:t>B </a:t>
            </a:r>
            <a:r>
              <a:rPr lang="fa-IR" sz="3200" b="1" dirty="0" smtClean="0">
                <a:cs typeface="2  Badr" panose="00000400000000000000" pitchFamily="2" charset="-78"/>
              </a:rPr>
              <a:t> ، </a:t>
            </a:r>
            <a:r>
              <a:rPr lang="en-US" sz="3200" b="1" dirty="0" smtClean="0">
                <a:cs typeface="2  Badr" panose="00000400000000000000" pitchFamily="2" charset="-78"/>
              </a:rPr>
              <a:t>C</a:t>
            </a:r>
            <a:r>
              <a:rPr lang="fa-IR" sz="3200" b="1" dirty="0" smtClean="0">
                <a:cs typeface="2  Badr" panose="00000400000000000000" pitchFamily="2" charset="-78"/>
              </a:rPr>
              <a:t> ، </a:t>
            </a:r>
            <a:r>
              <a:rPr lang="en-US" sz="3200" b="1" dirty="0" smtClean="0">
                <a:cs typeface="2  Badr" panose="00000400000000000000" pitchFamily="2" charset="-78"/>
              </a:rPr>
              <a:t>D</a:t>
            </a:r>
            <a:r>
              <a:rPr lang="fa-IR" sz="3200" b="1" dirty="0" smtClean="0">
                <a:cs typeface="2  Badr" panose="00000400000000000000" pitchFamily="2" charset="-78"/>
              </a:rPr>
              <a:t> و</a:t>
            </a:r>
            <a:r>
              <a:rPr lang="en-US" sz="3200" b="1" dirty="0">
                <a:cs typeface="2  Badr" panose="00000400000000000000" pitchFamily="2" charset="-78"/>
              </a:rPr>
              <a:t> E</a:t>
            </a:r>
            <a:r>
              <a:rPr lang="fa-IR" sz="3200" b="1" dirty="0" smtClean="0">
                <a:cs typeface="2  Badr" panose="00000400000000000000" pitchFamily="2" charset="-78"/>
              </a:rPr>
              <a:t> باشد و همه ی جاده ها یک طرفه باشند، به چند طریق می توان از شهر </a:t>
            </a:r>
            <a:r>
              <a:rPr lang="en-US" sz="3200" b="1" dirty="0" smtClean="0">
                <a:cs typeface="2  Badr" panose="00000400000000000000" pitchFamily="2" charset="-78"/>
              </a:rPr>
              <a:t>A</a:t>
            </a:r>
            <a:r>
              <a:rPr lang="fa-IR" sz="3200" b="1" dirty="0" smtClean="0">
                <a:cs typeface="2  Badr" panose="00000400000000000000" pitchFamily="2" charset="-78"/>
              </a:rPr>
              <a:t> به شهر </a:t>
            </a:r>
            <a:r>
              <a:rPr lang="en-US" sz="3200" b="1" dirty="0" smtClean="0">
                <a:cs typeface="2  Badr" panose="00000400000000000000" pitchFamily="2" charset="-78"/>
              </a:rPr>
              <a:t>E</a:t>
            </a:r>
            <a:r>
              <a:rPr lang="fa-IR" sz="3200" b="1" dirty="0" smtClean="0">
                <a:cs typeface="2  Badr" panose="00000400000000000000" pitchFamily="2" charset="-78"/>
              </a:rPr>
              <a:t> رفت؟  </a:t>
            </a:r>
            <a:endParaRPr lang="fa-IR" sz="3200" dirty="0"/>
          </a:p>
        </p:txBody>
      </p:sp>
      <p:sp>
        <p:nvSpPr>
          <p:cNvPr id="4" name="Slide Number Placeholder 3"/>
          <p:cNvSpPr>
            <a:spLocks noGrp="1"/>
          </p:cNvSpPr>
          <p:nvPr>
            <p:ph type="sldNum" sz="quarter" idx="12"/>
          </p:nvPr>
        </p:nvSpPr>
        <p:spPr/>
        <p:txBody>
          <a:bodyPr/>
          <a:lstStyle/>
          <a:p>
            <a:fld id="{C56D3439-AB24-45D9-BC31-4C4A48132097}" type="slidenum">
              <a:rPr lang="fa-IR" smtClean="0"/>
              <a:t>34</a:t>
            </a:fld>
            <a:endParaRPr lang="fa-IR"/>
          </a:p>
        </p:txBody>
      </p:sp>
      <p:sp>
        <p:nvSpPr>
          <p:cNvPr id="6" name="Content Placeholder 5"/>
          <p:cNvSpPr>
            <a:spLocks noGrp="1"/>
          </p:cNvSpPr>
          <p:nvPr>
            <p:ph idx="1"/>
          </p:nvPr>
        </p:nvSpPr>
        <p:spPr/>
        <p:txBody>
          <a:bodyPr>
            <a:normAutofit lnSpcReduction="10000"/>
          </a:bodyPr>
          <a:lstStyle/>
          <a:p>
            <a:pPr marL="0" indent="0">
              <a:buNone/>
            </a:pPr>
            <a:endParaRPr lang="fa-IR" b="1" dirty="0" smtClean="0">
              <a:cs typeface="2  Badr" panose="00000400000000000000" pitchFamily="2" charset="-78"/>
            </a:endParaRPr>
          </a:p>
          <a:p>
            <a:pPr marL="0" indent="0">
              <a:buNone/>
            </a:pPr>
            <a:r>
              <a:rPr lang="fa-IR" b="1" dirty="0">
                <a:solidFill>
                  <a:srgbClr val="00B050"/>
                </a:solidFill>
                <a:cs typeface="2  Badr" panose="00000400000000000000" pitchFamily="2" charset="-78"/>
              </a:rPr>
              <a:t>پاسخ: </a:t>
            </a:r>
          </a:p>
          <a:p>
            <a:pPr marL="0" indent="0">
              <a:buNone/>
            </a:pPr>
            <a:r>
              <a:rPr lang="fa-IR" b="1" dirty="0" smtClean="0">
                <a:cs typeface="2  Badr" panose="00000400000000000000" pitchFamily="2" charset="-78"/>
              </a:rPr>
              <a:t> برای رفتن از شهر </a:t>
            </a:r>
            <a:r>
              <a:rPr lang="en-US" b="1" dirty="0" smtClean="0">
                <a:cs typeface="2  Badr" panose="00000400000000000000" pitchFamily="2" charset="-78"/>
              </a:rPr>
              <a:t>A</a:t>
            </a:r>
            <a:r>
              <a:rPr lang="fa-IR" b="1" dirty="0" smtClean="0">
                <a:cs typeface="2  Badr" panose="00000400000000000000" pitchFamily="2" charset="-78"/>
              </a:rPr>
              <a:t> به شهر </a:t>
            </a:r>
            <a:r>
              <a:rPr lang="en-US" b="1" dirty="0" smtClean="0">
                <a:cs typeface="2  Badr" panose="00000400000000000000" pitchFamily="2" charset="-78"/>
              </a:rPr>
              <a:t>E</a:t>
            </a:r>
            <a:r>
              <a:rPr lang="fa-IR" b="1" dirty="0" smtClean="0">
                <a:cs typeface="2  Badr" panose="00000400000000000000" pitchFamily="2" charset="-78"/>
              </a:rPr>
              <a:t> دو حالت زیر را داریم: </a:t>
            </a:r>
          </a:p>
          <a:p>
            <a:pPr marL="0" indent="0">
              <a:buNone/>
            </a:pPr>
            <a:r>
              <a:rPr lang="fa-IR" b="1" dirty="0" smtClean="0">
                <a:cs typeface="2  Badr" panose="00000400000000000000" pitchFamily="2" charset="-78"/>
              </a:rPr>
              <a:t>1) مسیر </a:t>
            </a:r>
            <a:r>
              <a:rPr lang="en-US" b="1" dirty="0" smtClean="0">
                <a:cs typeface="2  Badr" panose="00000400000000000000" pitchFamily="2" charset="-78"/>
              </a:rPr>
              <a:t>A-B-E</a:t>
            </a:r>
            <a:r>
              <a:rPr lang="fa-IR" b="1" dirty="0" smtClean="0">
                <a:cs typeface="2  Badr" panose="00000400000000000000" pitchFamily="2" charset="-78"/>
              </a:rPr>
              <a:t>  بنا بر اصل ضرب داریم: </a:t>
            </a:r>
          </a:p>
          <a:p>
            <a:pPr marL="0" indent="0" algn="ctr">
              <a:buNone/>
            </a:pPr>
            <a:r>
              <a:rPr lang="fa-IR" b="1" dirty="0">
                <a:cs typeface="2  Badr" panose="00000400000000000000" pitchFamily="2" charset="-78"/>
              </a:rPr>
              <a:t> </a:t>
            </a:r>
            <a:r>
              <a:rPr lang="fa-IR" b="1" dirty="0" smtClean="0">
                <a:cs typeface="2  Badr" panose="00000400000000000000" pitchFamily="2" charset="-78"/>
              </a:rPr>
              <a:t> </a:t>
            </a:r>
            <a:r>
              <a:rPr lang="en-US" b="1" dirty="0" smtClean="0">
                <a:cs typeface="2  Badr" panose="00000400000000000000" pitchFamily="2" charset="-78"/>
              </a:rPr>
              <a:t>2×2=4</a:t>
            </a:r>
            <a:endParaRPr lang="fa-IR" b="1" dirty="0" smtClean="0">
              <a:cs typeface="2  Badr" panose="00000400000000000000" pitchFamily="2" charset="-78"/>
            </a:endParaRPr>
          </a:p>
          <a:p>
            <a:pPr marL="0" indent="0">
              <a:buNone/>
            </a:pPr>
            <a:r>
              <a:rPr lang="fa-IR" b="1" dirty="0" smtClean="0">
                <a:cs typeface="2  Badr" panose="00000400000000000000" pitchFamily="2" charset="-78"/>
              </a:rPr>
              <a:t>2) </a:t>
            </a:r>
            <a:r>
              <a:rPr lang="fa-IR" b="1" dirty="0">
                <a:cs typeface="2  Badr" panose="00000400000000000000" pitchFamily="2" charset="-78"/>
              </a:rPr>
              <a:t>مسیر </a:t>
            </a:r>
            <a:r>
              <a:rPr lang="en-US" b="1" dirty="0" smtClean="0">
                <a:cs typeface="2  Badr" panose="00000400000000000000" pitchFamily="2" charset="-78"/>
              </a:rPr>
              <a:t>A-C-D-E</a:t>
            </a:r>
            <a:r>
              <a:rPr lang="fa-IR" b="1" dirty="0" smtClean="0">
                <a:cs typeface="2  Badr" panose="00000400000000000000" pitchFamily="2" charset="-78"/>
              </a:rPr>
              <a:t>  </a:t>
            </a:r>
            <a:r>
              <a:rPr lang="fa-IR" b="1" dirty="0">
                <a:cs typeface="2  Badr" panose="00000400000000000000" pitchFamily="2" charset="-78"/>
              </a:rPr>
              <a:t>بنا بر اصل ضرب داریم: </a:t>
            </a:r>
          </a:p>
          <a:p>
            <a:pPr marL="0" indent="0" algn="ctr">
              <a:buNone/>
            </a:pPr>
            <a:r>
              <a:rPr lang="fa-IR" b="1" dirty="0">
                <a:cs typeface="2  Badr" panose="00000400000000000000" pitchFamily="2" charset="-78"/>
              </a:rPr>
              <a:t>  </a:t>
            </a:r>
            <a:r>
              <a:rPr lang="en-US" b="1" dirty="0" smtClean="0">
                <a:cs typeface="2  Badr" panose="00000400000000000000" pitchFamily="2" charset="-78"/>
              </a:rPr>
              <a:t>2×3×1=6</a:t>
            </a:r>
            <a:endParaRPr lang="fa-IR" b="1" dirty="0" smtClean="0">
              <a:cs typeface="2  Badr" panose="00000400000000000000" pitchFamily="2" charset="-78"/>
            </a:endParaRPr>
          </a:p>
          <a:p>
            <a:pPr marL="0" indent="0">
              <a:buNone/>
            </a:pPr>
            <a:r>
              <a:rPr lang="fa-IR" b="1" dirty="0" smtClean="0">
                <a:cs typeface="2  Badr" panose="00000400000000000000" pitchFamily="2" charset="-78"/>
              </a:rPr>
              <a:t>بنا بر اصل جمع داریم: </a:t>
            </a:r>
          </a:p>
          <a:p>
            <a:pPr marL="0" indent="0" algn="l">
              <a:buNone/>
            </a:pPr>
            <a:r>
              <a:rPr lang="en-US" b="1" dirty="0" smtClean="0">
                <a:cs typeface="2  Badr" panose="00000400000000000000" pitchFamily="2" charset="-78"/>
              </a:rPr>
              <a:t>6+4=10</a:t>
            </a:r>
            <a:endParaRPr lang="fa-IR" b="1" dirty="0">
              <a:cs typeface="2  Badr" panose="00000400000000000000" pitchFamily="2" charset="-78"/>
            </a:endParaRPr>
          </a:p>
          <a:p>
            <a:pPr marL="0" indent="0">
              <a:buNone/>
            </a:pPr>
            <a:endParaRPr lang="fa-IR" b="1" dirty="0" smtClean="0">
              <a:cs typeface="2  Badr" panose="00000400000000000000" pitchFamily="2" charset="-78"/>
            </a:endParaRPr>
          </a:p>
          <a:p>
            <a:pPr marL="0" indent="0">
              <a:buNone/>
            </a:pPr>
            <a:endParaRPr lang="fa-IR" b="1" dirty="0" smtClean="0">
              <a:cs typeface="2  Badr" panose="00000400000000000000" pitchFamily="2" charset="-78"/>
            </a:endParaRPr>
          </a:p>
        </p:txBody>
      </p:sp>
      <p:pic>
        <p:nvPicPr>
          <p:cNvPr id="7" name="Picture 6"/>
          <p:cNvPicPr>
            <a:picLocks noChangeAspect="1"/>
          </p:cNvPicPr>
          <p:nvPr/>
        </p:nvPicPr>
        <p:blipFill>
          <a:blip r:embed="rId2"/>
          <a:stretch>
            <a:fillRect/>
          </a:stretch>
        </p:blipFill>
        <p:spPr>
          <a:xfrm>
            <a:off x="452187" y="1512809"/>
            <a:ext cx="3302724" cy="2261157"/>
          </a:xfrm>
          <a:prstGeom prst="rect">
            <a:avLst/>
          </a:prstGeom>
        </p:spPr>
      </p:pic>
    </p:spTree>
    <p:extLst>
      <p:ext uri="{BB962C8B-B14F-4D97-AF65-F5344CB8AC3E}">
        <p14:creationId xmlns:p14="http://schemas.microsoft.com/office/powerpoint/2010/main" val="447237408"/>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4" presetClass="emph" presetSubtype="0" fill="hold" nodeType="clickEffect">
                                  <p:stCondLst>
                                    <p:cond delay="0"/>
                                  </p:stCondLst>
                                  <p:childTnLst>
                                    <p:animClr clrSpc="hsl" dir="cw">
                                      <p:cBhvr override="childStyle">
                                        <p:cTn id="15" dur="500" fill="hold"/>
                                        <p:tgtEl>
                                          <p:spTgt spid="6">
                                            <p:txEl>
                                              <p:pRg st="1" end="1"/>
                                            </p:txEl>
                                          </p:spTgt>
                                        </p:tgtEl>
                                        <p:attrNameLst>
                                          <p:attrName>style.color</p:attrName>
                                        </p:attrNameLst>
                                      </p:cBhvr>
                                      <p:by>
                                        <p:hsl h="0" s="-12549" l="-25098"/>
                                      </p:by>
                                    </p:animClr>
                                    <p:animClr clrSpc="hsl" dir="cw">
                                      <p:cBhvr>
                                        <p:cTn id="16" dur="500" fill="hold"/>
                                        <p:tgtEl>
                                          <p:spTgt spid="6">
                                            <p:txEl>
                                              <p:pRg st="1" end="1"/>
                                            </p:txEl>
                                          </p:spTgt>
                                        </p:tgtEl>
                                        <p:attrNameLst>
                                          <p:attrName>fillcolor</p:attrName>
                                        </p:attrNameLst>
                                      </p:cBhvr>
                                      <p:by>
                                        <p:hsl h="0" s="-12549" l="-25098"/>
                                      </p:by>
                                    </p:animClr>
                                    <p:animClr clrSpc="hsl" dir="cw">
                                      <p:cBhvr>
                                        <p:cTn id="17" dur="500" fill="hold"/>
                                        <p:tgtEl>
                                          <p:spTgt spid="6">
                                            <p:txEl>
                                              <p:pRg st="1" end="1"/>
                                            </p:txEl>
                                          </p:spTgt>
                                        </p:tgtEl>
                                        <p:attrNameLst>
                                          <p:attrName>stroke.color</p:attrName>
                                        </p:attrNameLst>
                                      </p:cBhvr>
                                      <p:by>
                                        <p:hsl h="0" s="-12549" l="-25098"/>
                                      </p:by>
                                    </p:animClr>
                                    <p:set>
                                      <p:cBhvr>
                                        <p:cTn id="18" dur="500" fill="hold"/>
                                        <p:tgtEl>
                                          <p:spTgt spid="6">
                                            <p:txEl>
                                              <p:pRg st="1" end="1"/>
                                            </p:txEl>
                                          </p:spTgt>
                                        </p:tgtEl>
                                        <p:attrNameLst>
                                          <p:attrName>fill.type</p:attrName>
                                        </p:attrNameLst>
                                      </p:cBhvr>
                                      <p:to>
                                        <p:strVal val="solid"/>
                                      </p:to>
                                    </p:set>
                                  </p:childTnLst>
                                </p:cTn>
                              </p:par>
                              <p:par>
                                <p:cTn id="19" presetID="24" presetClass="emph" presetSubtype="0" fill="hold" nodeType="withEffect">
                                  <p:stCondLst>
                                    <p:cond delay="0"/>
                                  </p:stCondLst>
                                  <p:childTnLst>
                                    <p:animClr clrSpc="hsl" dir="cw">
                                      <p:cBhvr override="childStyle">
                                        <p:cTn id="20" dur="500" fill="hold"/>
                                        <p:tgtEl>
                                          <p:spTgt spid="6">
                                            <p:txEl>
                                              <p:pRg st="2" end="2"/>
                                            </p:txEl>
                                          </p:spTgt>
                                        </p:tgtEl>
                                        <p:attrNameLst>
                                          <p:attrName>style.color</p:attrName>
                                        </p:attrNameLst>
                                      </p:cBhvr>
                                      <p:by>
                                        <p:hsl h="0" s="-12549" l="-25098"/>
                                      </p:by>
                                    </p:animClr>
                                    <p:animClr clrSpc="hsl" dir="cw">
                                      <p:cBhvr>
                                        <p:cTn id="21" dur="500" fill="hold"/>
                                        <p:tgtEl>
                                          <p:spTgt spid="6">
                                            <p:txEl>
                                              <p:pRg st="2" end="2"/>
                                            </p:txEl>
                                          </p:spTgt>
                                        </p:tgtEl>
                                        <p:attrNameLst>
                                          <p:attrName>fillcolor</p:attrName>
                                        </p:attrNameLst>
                                      </p:cBhvr>
                                      <p:by>
                                        <p:hsl h="0" s="-12549" l="-25098"/>
                                      </p:by>
                                    </p:animClr>
                                    <p:animClr clrSpc="hsl" dir="cw">
                                      <p:cBhvr>
                                        <p:cTn id="22" dur="500" fill="hold"/>
                                        <p:tgtEl>
                                          <p:spTgt spid="6">
                                            <p:txEl>
                                              <p:pRg st="2" end="2"/>
                                            </p:txEl>
                                          </p:spTgt>
                                        </p:tgtEl>
                                        <p:attrNameLst>
                                          <p:attrName>stroke.color</p:attrName>
                                        </p:attrNameLst>
                                      </p:cBhvr>
                                      <p:by>
                                        <p:hsl h="0" s="-12549" l="-25098"/>
                                      </p:by>
                                    </p:animClr>
                                    <p:set>
                                      <p:cBhvr>
                                        <p:cTn id="23" dur="500" fill="hold"/>
                                        <p:tgtEl>
                                          <p:spTgt spid="6">
                                            <p:txEl>
                                              <p:pRg st="2" end="2"/>
                                            </p:txEl>
                                          </p:spTgt>
                                        </p:tgtEl>
                                        <p:attrNameLst>
                                          <p:attrName>fill.type</p:attrName>
                                        </p:attrNameLst>
                                      </p:cBhvr>
                                      <p:to>
                                        <p:strVal val="solid"/>
                                      </p:to>
                                    </p:set>
                                  </p:childTnLst>
                                </p:cTn>
                              </p:par>
                              <p:par>
                                <p:cTn id="24" presetID="24" presetClass="emph" presetSubtype="0" fill="hold" nodeType="withEffect">
                                  <p:stCondLst>
                                    <p:cond delay="0"/>
                                  </p:stCondLst>
                                  <p:childTnLst>
                                    <p:animClr clrSpc="hsl" dir="cw">
                                      <p:cBhvr override="childStyle">
                                        <p:cTn id="25" dur="500" fill="hold"/>
                                        <p:tgtEl>
                                          <p:spTgt spid="6">
                                            <p:txEl>
                                              <p:pRg st="3" end="3"/>
                                            </p:txEl>
                                          </p:spTgt>
                                        </p:tgtEl>
                                        <p:attrNameLst>
                                          <p:attrName>style.color</p:attrName>
                                        </p:attrNameLst>
                                      </p:cBhvr>
                                      <p:by>
                                        <p:hsl h="0" s="-12549" l="-25098"/>
                                      </p:by>
                                    </p:animClr>
                                    <p:animClr clrSpc="hsl" dir="cw">
                                      <p:cBhvr>
                                        <p:cTn id="26" dur="500" fill="hold"/>
                                        <p:tgtEl>
                                          <p:spTgt spid="6">
                                            <p:txEl>
                                              <p:pRg st="3" end="3"/>
                                            </p:txEl>
                                          </p:spTgt>
                                        </p:tgtEl>
                                        <p:attrNameLst>
                                          <p:attrName>fillcolor</p:attrName>
                                        </p:attrNameLst>
                                      </p:cBhvr>
                                      <p:by>
                                        <p:hsl h="0" s="-12549" l="-25098"/>
                                      </p:by>
                                    </p:animClr>
                                    <p:animClr clrSpc="hsl" dir="cw">
                                      <p:cBhvr>
                                        <p:cTn id="27" dur="500" fill="hold"/>
                                        <p:tgtEl>
                                          <p:spTgt spid="6">
                                            <p:txEl>
                                              <p:pRg st="3" end="3"/>
                                            </p:txEl>
                                          </p:spTgt>
                                        </p:tgtEl>
                                        <p:attrNameLst>
                                          <p:attrName>stroke.color</p:attrName>
                                        </p:attrNameLst>
                                      </p:cBhvr>
                                      <p:by>
                                        <p:hsl h="0" s="-12549" l="-25098"/>
                                      </p:by>
                                    </p:animClr>
                                    <p:set>
                                      <p:cBhvr>
                                        <p:cTn id="28" dur="500" fill="hold"/>
                                        <p:tgtEl>
                                          <p:spTgt spid="6">
                                            <p:txEl>
                                              <p:pRg st="3" end="3"/>
                                            </p:txEl>
                                          </p:spTgt>
                                        </p:tgtEl>
                                        <p:attrNameLst>
                                          <p:attrName>fill.type</p:attrName>
                                        </p:attrNameLst>
                                      </p:cBhvr>
                                      <p:to>
                                        <p:strVal val="solid"/>
                                      </p:to>
                                    </p:set>
                                  </p:childTnLst>
                                </p:cTn>
                              </p:par>
                              <p:par>
                                <p:cTn id="29" presetID="24" presetClass="emph" presetSubtype="0" fill="hold" nodeType="withEffect">
                                  <p:stCondLst>
                                    <p:cond delay="0"/>
                                  </p:stCondLst>
                                  <p:childTnLst>
                                    <p:animClr clrSpc="hsl" dir="cw">
                                      <p:cBhvr override="childStyle">
                                        <p:cTn id="30" dur="500" fill="hold"/>
                                        <p:tgtEl>
                                          <p:spTgt spid="6">
                                            <p:txEl>
                                              <p:pRg st="4" end="4"/>
                                            </p:txEl>
                                          </p:spTgt>
                                        </p:tgtEl>
                                        <p:attrNameLst>
                                          <p:attrName>style.color</p:attrName>
                                        </p:attrNameLst>
                                      </p:cBhvr>
                                      <p:by>
                                        <p:hsl h="0" s="-12549" l="-25098"/>
                                      </p:by>
                                    </p:animClr>
                                    <p:animClr clrSpc="hsl" dir="cw">
                                      <p:cBhvr>
                                        <p:cTn id="31" dur="500" fill="hold"/>
                                        <p:tgtEl>
                                          <p:spTgt spid="6">
                                            <p:txEl>
                                              <p:pRg st="4" end="4"/>
                                            </p:txEl>
                                          </p:spTgt>
                                        </p:tgtEl>
                                        <p:attrNameLst>
                                          <p:attrName>fillcolor</p:attrName>
                                        </p:attrNameLst>
                                      </p:cBhvr>
                                      <p:by>
                                        <p:hsl h="0" s="-12549" l="-25098"/>
                                      </p:by>
                                    </p:animClr>
                                    <p:animClr clrSpc="hsl" dir="cw">
                                      <p:cBhvr>
                                        <p:cTn id="32" dur="500" fill="hold"/>
                                        <p:tgtEl>
                                          <p:spTgt spid="6">
                                            <p:txEl>
                                              <p:pRg st="4" end="4"/>
                                            </p:txEl>
                                          </p:spTgt>
                                        </p:tgtEl>
                                        <p:attrNameLst>
                                          <p:attrName>stroke.color</p:attrName>
                                        </p:attrNameLst>
                                      </p:cBhvr>
                                      <p:by>
                                        <p:hsl h="0" s="-12549" l="-25098"/>
                                      </p:by>
                                    </p:animClr>
                                    <p:set>
                                      <p:cBhvr>
                                        <p:cTn id="33" dur="500" fill="hold"/>
                                        <p:tgtEl>
                                          <p:spTgt spid="6">
                                            <p:txEl>
                                              <p:pRg st="4" end="4"/>
                                            </p:txEl>
                                          </p:spTgt>
                                        </p:tgtEl>
                                        <p:attrNameLst>
                                          <p:attrName>fill.type</p:attrName>
                                        </p:attrNameLst>
                                      </p:cBhvr>
                                      <p:to>
                                        <p:strVal val="solid"/>
                                      </p:to>
                                    </p:set>
                                  </p:childTnLst>
                                </p:cTn>
                              </p:par>
                              <p:par>
                                <p:cTn id="34" presetID="24" presetClass="emph" presetSubtype="0" fill="hold" nodeType="withEffect">
                                  <p:stCondLst>
                                    <p:cond delay="0"/>
                                  </p:stCondLst>
                                  <p:childTnLst>
                                    <p:animClr clrSpc="hsl" dir="cw">
                                      <p:cBhvr override="childStyle">
                                        <p:cTn id="35" dur="500" fill="hold"/>
                                        <p:tgtEl>
                                          <p:spTgt spid="6">
                                            <p:txEl>
                                              <p:pRg st="5" end="5"/>
                                            </p:txEl>
                                          </p:spTgt>
                                        </p:tgtEl>
                                        <p:attrNameLst>
                                          <p:attrName>style.color</p:attrName>
                                        </p:attrNameLst>
                                      </p:cBhvr>
                                      <p:by>
                                        <p:hsl h="0" s="-12549" l="-25098"/>
                                      </p:by>
                                    </p:animClr>
                                    <p:animClr clrSpc="hsl" dir="cw">
                                      <p:cBhvr>
                                        <p:cTn id="36" dur="500" fill="hold"/>
                                        <p:tgtEl>
                                          <p:spTgt spid="6">
                                            <p:txEl>
                                              <p:pRg st="5" end="5"/>
                                            </p:txEl>
                                          </p:spTgt>
                                        </p:tgtEl>
                                        <p:attrNameLst>
                                          <p:attrName>fillcolor</p:attrName>
                                        </p:attrNameLst>
                                      </p:cBhvr>
                                      <p:by>
                                        <p:hsl h="0" s="-12549" l="-25098"/>
                                      </p:by>
                                    </p:animClr>
                                    <p:animClr clrSpc="hsl" dir="cw">
                                      <p:cBhvr>
                                        <p:cTn id="37" dur="500" fill="hold"/>
                                        <p:tgtEl>
                                          <p:spTgt spid="6">
                                            <p:txEl>
                                              <p:pRg st="5" end="5"/>
                                            </p:txEl>
                                          </p:spTgt>
                                        </p:tgtEl>
                                        <p:attrNameLst>
                                          <p:attrName>stroke.color</p:attrName>
                                        </p:attrNameLst>
                                      </p:cBhvr>
                                      <p:by>
                                        <p:hsl h="0" s="-12549" l="-25098"/>
                                      </p:by>
                                    </p:animClr>
                                    <p:set>
                                      <p:cBhvr>
                                        <p:cTn id="38" dur="500" fill="hold"/>
                                        <p:tgtEl>
                                          <p:spTgt spid="6">
                                            <p:txEl>
                                              <p:pRg st="5" end="5"/>
                                            </p:txEl>
                                          </p:spTgt>
                                        </p:tgtEl>
                                        <p:attrNameLst>
                                          <p:attrName>fill.type</p:attrName>
                                        </p:attrNameLst>
                                      </p:cBhvr>
                                      <p:to>
                                        <p:strVal val="solid"/>
                                      </p:to>
                                    </p:set>
                                  </p:childTnLst>
                                </p:cTn>
                              </p:par>
                              <p:par>
                                <p:cTn id="39" presetID="24" presetClass="emph" presetSubtype="0" fill="hold" nodeType="withEffect">
                                  <p:stCondLst>
                                    <p:cond delay="0"/>
                                  </p:stCondLst>
                                  <p:childTnLst>
                                    <p:animClr clrSpc="hsl" dir="cw">
                                      <p:cBhvr override="childStyle">
                                        <p:cTn id="40" dur="500" fill="hold"/>
                                        <p:tgtEl>
                                          <p:spTgt spid="6">
                                            <p:txEl>
                                              <p:pRg st="6" end="6"/>
                                            </p:txEl>
                                          </p:spTgt>
                                        </p:tgtEl>
                                        <p:attrNameLst>
                                          <p:attrName>style.color</p:attrName>
                                        </p:attrNameLst>
                                      </p:cBhvr>
                                      <p:by>
                                        <p:hsl h="0" s="-12549" l="-25098"/>
                                      </p:by>
                                    </p:animClr>
                                    <p:animClr clrSpc="hsl" dir="cw">
                                      <p:cBhvr>
                                        <p:cTn id="41" dur="500" fill="hold"/>
                                        <p:tgtEl>
                                          <p:spTgt spid="6">
                                            <p:txEl>
                                              <p:pRg st="6" end="6"/>
                                            </p:txEl>
                                          </p:spTgt>
                                        </p:tgtEl>
                                        <p:attrNameLst>
                                          <p:attrName>fillcolor</p:attrName>
                                        </p:attrNameLst>
                                      </p:cBhvr>
                                      <p:by>
                                        <p:hsl h="0" s="-12549" l="-25098"/>
                                      </p:by>
                                    </p:animClr>
                                    <p:animClr clrSpc="hsl" dir="cw">
                                      <p:cBhvr>
                                        <p:cTn id="42" dur="500" fill="hold"/>
                                        <p:tgtEl>
                                          <p:spTgt spid="6">
                                            <p:txEl>
                                              <p:pRg st="6" end="6"/>
                                            </p:txEl>
                                          </p:spTgt>
                                        </p:tgtEl>
                                        <p:attrNameLst>
                                          <p:attrName>stroke.color</p:attrName>
                                        </p:attrNameLst>
                                      </p:cBhvr>
                                      <p:by>
                                        <p:hsl h="0" s="-12549" l="-25098"/>
                                      </p:by>
                                    </p:animClr>
                                    <p:set>
                                      <p:cBhvr>
                                        <p:cTn id="43" dur="500" fill="hold"/>
                                        <p:tgtEl>
                                          <p:spTgt spid="6">
                                            <p:txEl>
                                              <p:pRg st="6" end="6"/>
                                            </p:txEl>
                                          </p:spTgt>
                                        </p:tgtEl>
                                        <p:attrNameLst>
                                          <p:attrName>fill.type</p:attrName>
                                        </p:attrNameLst>
                                      </p:cBhvr>
                                      <p:to>
                                        <p:strVal val="solid"/>
                                      </p:to>
                                    </p:set>
                                  </p:childTnLst>
                                </p:cTn>
                              </p:par>
                              <p:par>
                                <p:cTn id="44" presetID="24" presetClass="emph" presetSubtype="0" fill="hold" nodeType="withEffect">
                                  <p:stCondLst>
                                    <p:cond delay="0"/>
                                  </p:stCondLst>
                                  <p:childTnLst>
                                    <p:animClr clrSpc="hsl" dir="cw">
                                      <p:cBhvr override="childStyle">
                                        <p:cTn id="45" dur="500" fill="hold"/>
                                        <p:tgtEl>
                                          <p:spTgt spid="6">
                                            <p:txEl>
                                              <p:pRg st="7" end="7"/>
                                            </p:txEl>
                                          </p:spTgt>
                                        </p:tgtEl>
                                        <p:attrNameLst>
                                          <p:attrName>style.color</p:attrName>
                                        </p:attrNameLst>
                                      </p:cBhvr>
                                      <p:by>
                                        <p:hsl h="0" s="-12549" l="-25098"/>
                                      </p:by>
                                    </p:animClr>
                                    <p:animClr clrSpc="hsl" dir="cw">
                                      <p:cBhvr>
                                        <p:cTn id="46" dur="500" fill="hold"/>
                                        <p:tgtEl>
                                          <p:spTgt spid="6">
                                            <p:txEl>
                                              <p:pRg st="7" end="7"/>
                                            </p:txEl>
                                          </p:spTgt>
                                        </p:tgtEl>
                                        <p:attrNameLst>
                                          <p:attrName>fillcolor</p:attrName>
                                        </p:attrNameLst>
                                      </p:cBhvr>
                                      <p:by>
                                        <p:hsl h="0" s="-12549" l="-25098"/>
                                      </p:by>
                                    </p:animClr>
                                    <p:animClr clrSpc="hsl" dir="cw">
                                      <p:cBhvr>
                                        <p:cTn id="47" dur="500" fill="hold"/>
                                        <p:tgtEl>
                                          <p:spTgt spid="6">
                                            <p:txEl>
                                              <p:pRg st="7" end="7"/>
                                            </p:txEl>
                                          </p:spTgt>
                                        </p:tgtEl>
                                        <p:attrNameLst>
                                          <p:attrName>stroke.color</p:attrName>
                                        </p:attrNameLst>
                                      </p:cBhvr>
                                      <p:by>
                                        <p:hsl h="0" s="-12549" l="-25098"/>
                                      </p:by>
                                    </p:animClr>
                                    <p:set>
                                      <p:cBhvr>
                                        <p:cTn id="48" dur="500" fill="hold"/>
                                        <p:tgtEl>
                                          <p:spTgt spid="6">
                                            <p:txEl>
                                              <p:pRg st="7" end="7"/>
                                            </p:txEl>
                                          </p:spTgt>
                                        </p:tgtEl>
                                        <p:attrNameLst>
                                          <p:attrName>fill.type</p:attrName>
                                        </p:attrNameLst>
                                      </p:cBhvr>
                                      <p:to>
                                        <p:strVal val="solid"/>
                                      </p:to>
                                    </p:set>
                                  </p:childTnLst>
                                </p:cTn>
                              </p:par>
                              <p:par>
                                <p:cTn id="49" presetID="24" presetClass="emph" presetSubtype="0" fill="hold" nodeType="withEffect">
                                  <p:stCondLst>
                                    <p:cond delay="0"/>
                                  </p:stCondLst>
                                  <p:childTnLst>
                                    <p:animClr clrSpc="hsl" dir="cw">
                                      <p:cBhvr override="childStyle">
                                        <p:cTn id="50" dur="500" fill="hold"/>
                                        <p:tgtEl>
                                          <p:spTgt spid="6">
                                            <p:txEl>
                                              <p:pRg st="8" end="8"/>
                                            </p:txEl>
                                          </p:spTgt>
                                        </p:tgtEl>
                                        <p:attrNameLst>
                                          <p:attrName>style.color</p:attrName>
                                        </p:attrNameLst>
                                      </p:cBhvr>
                                      <p:by>
                                        <p:hsl h="0" s="-12549" l="-25098"/>
                                      </p:by>
                                    </p:animClr>
                                    <p:animClr clrSpc="hsl" dir="cw">
                                      <p:cBhvr>
                                        <p:cTn id="51" dur="500" fill="hold"/>
                                        <p:tgtEl>
                                          <p:spTgt spid="6">
                                            <p:txEl>
                                              <p:pRg st="8" end="8"/>
                                            </p:txEl>
                                          </p:spTgt>
                                        </p:tgtEl>
                                        <p:attrNameLst>
                                          <p:attrName>fillcolor</p:attrName>
                                        </p:attrNameLst>
                                      </p:cBhvr>
                                      <p:by>
                                        <p:hsl h="0" s="-12549" l="-25098"/>
                                      </p:by>
                                    </p:animClr>
                                    <p:animClr clrSpc="hsl" dir="cw">
                                      <p:cBhvr>
                                        <p:cTn id="52" dur="500" fill="hold"/>
                                        <p:tgtEl>
                                          <p:spTgt spid="6">
                                            <p:txEl>
                                              <p:pRg st="8" end="8"/>
                                            </p:txEl>
                                          </p:spTgt>
                                        </p:tgtEl>
                                        <p:attrNameLst>
                                          <p:attrName>stroke.color</p:attrName>
                                        </p:attrNameLst>
                                      </p:cBhvr>
                                      <p:by>
                                        <p:hsl h="0" s="-12549" l="-25098"/>
                                      </p:by>
                                    </p:animClr>
                                    <p:set>
                                      <p:cBhvr>
                                        <p:cTn id="53" dur="500" fill="hold"/>
                                        <p:tgtEl>
                                          <p:spTgt spid="6">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3200" b="1" dirty="0">
                <a:solidFill>
                  <a:srgbClr val="FF0000"/>
                </a:solidFill>
                <a:cs typeface="2  Badr" panose="00000400000000000000" pitchFamily="2" charset="-78"/>
              </a:rPr>
              <a:t>تمرین </a:t>
            </a:r>
            <a:r>
              <a:rPr lang="fa-IR" sz="3200" b="1" dirty="0" smtClean="0">
                <a:solidFill>
                  <a:srgbClr val="FF0000"/>
                </a:solidFill>
                <a:cs typeface="2  Badr" panose="00000400000000000000" pitchFamily="2" charset="-78"/>
              </a:rPr>
              <a:t>8 </a:t>
            </a:r>
            <a:r>
              <a:rPr lang="fa-IR" sz="3200" b="1" dirty="0">
                <a:solidFill>
                  <a:srgbClr val="FF0000"/>
                </a:solidFill>
                <a:cs typeface="2  Badr" panose="00000400000000000000" pitchFamily="2" charset="-78"/>
              </a:rPr>
              <a:t>صفحه 126 کتاب درسی</a:t>
            </a:r>
            <a:r>
              <a:rPr lang="fa-IR" sz="3200" b="1" dirty="0" smtClean="0">
                <a:solidFill>
                  <a:srgbClr val="FF0000"/>
                </a:solidFill>
                <a:cs typeface="2  Badr" panose="00000400000000000000" pitchFamily="2" charset="-78"/>
              </a:rPr>
              <a:t>:</a:t>
            </a:r>
            <a:br>
              <a:rPr lang="fa-IR" sz="3200" b="1" dirty="0" smtClean="0">
                <a:solidFill>
                  <a:srgbClr val="FF0000"/>
                </a:solidFill>
                <a:cs typeface="2  Badr" panose="00000400000000000000" pitchFamily="2" charset="-78"/>
              </a:rPr>
            </a:br>
            <a:r>
              <a:rPr lang="fa-IR" sz="3200" b="1" dirty="0" smtClean="0">
                <a:cs typeface="2  Badr" panose="00000400000000000000" pitchFamily="2" charset="-78"/>
              </a:rPr>
              <a:t>مسئله زیر را به گونه ای کامل کنید که جواب ارائه شده، درست باشد.</a:t>
            </a:r>
            <a:br>
              <a:rPr lang="fa-IR" sz="3200" b="1" dirty="0" smtClean="0">
                <a:cs typeface="2  Badr" panose="00000400000000000000" pitchFamily="2" charset="-78"/>
              </a:rPr>
            </a:br>
            <a:r>
              <a:rPr lang="fa-IR" sz="3200" b="1" dirty="0" smtClean="0">
                <a:cs typeface="2  Badr" panose="00000400000000000000" pitchFamily="2" charset="-78"/>
              </a:rPr>
              <a:t>مسئله: چند عدد دو رقمی زوج می توان نوشت؛ به طوری که ...............................................؟ </a:t>
            </a:r>
            <a:r>
              <a:rPr lang="fa-IR" sz="3200" b="1" dirty="0" smtClean="0">
                <a:solidFill>
                  <a:srgbClr val="FF0000"/>
                </a:solidFill>
                <a:cs typeface="2  Badr" panose="00000400000000000000" pitchFamily="2" charset="-78"/>
              </a:rPr>
              <a:t/>
            </a:r>
            <a:br>
              <a:rPr lang="fa-IR" sz="3200" b="1" dirty="0" smtClean="0">
                <a:solidFill>
                  <a:srgbClr val="FF0000"/>
                </a:solidFill>
                <a:cs typeface="2  Badr" panose="00000400000000000000" pitchFamily="2" charset="-78"/>
              </a:rPr>
            </a:br>
            <a:endParaRPr lang="fa-IR" sz="3200" dirty="0"/>
          </a:p>
        </p:txBody>
      </p:sp>
      <p:sp>
        <p:nvSpPr>
          <p:cNvPr id="4" name="Slide Number Placeholder 3"/>
          <p:cNvSpPr>
            <a:spLocks noGrp="1"/>
          </p:cNvSpPr>
          <p:nvPr>
            <p:ph type="sldNum" sz="quarter" idx="12"/>
          </p:nvPr>
        </p:nvSpPr>
        <p:spPr/>
        <p:txBody>
          <a:bodyPr/>
          <a:lstStyle/>
          <a:p>
            <a:fld id="{C56D3439-AB24-45D9-BC31-4C4A48132097}" type="slidenum">
              <a:rPr lang="fa-IR" smtClean="0"/>
              <a:t>35</a:t>
            </a:fld>
            <a:endParaRPr lang="fa-IR"/>
          </a:p>
        </p:txBody>
      </p:sp>
      <p:sp>
        <p:nvSpPr>
          <p:cNvPr id="6" name="Content Placeholder 5"/>
          <p:cNvSpPr>
            <a:spLocks noGrp="1"/>
          </p:cNvSpPr>
          <p:nvPr>
            <p:ph idx="1"/>
          </p:nvPr>
        </p:nvSpPr>
        <p:spPr>
          <a:xfrm>
            <a:off x="838199" y="1847850"/>
            <a:ext cx="10515600" cy="4351338"/>
          </a:xfrm>
        </p:spPr>
        <p:txBody>
          <a:bodyPr/>
          <a:lstStyle/>
          <a:p>
            <a:pPr marL="0" indent="0">
              <a:buNone/>
            </a:pPr>
            <a:r>
              <a:rPr lang="fa-IR" b="1" dirty="0" smtClean="0">
                <a:cs typeface="2  Badr" panose="00000400000000000000" pitchFamily="2" charset="-78"/>
              </a:rPr>
              <a:t>حل: تعداد راه های نوشتن یکان برابر 5 تاست و تعداد راه های نوشتن دهگان برابر 4 تاست. لذا با توجه به اصل ضرب 20 عدد با شرایط مورد نظر وجود دارد. </a:t>
            </a:r>
          </a:p>
          <a:p>
            <a:pPr marL="0" indent="0">
              <a:buNone/>
            </a:pPr>
            <a:r>
              <a:rPr lang="fa-IR" b="1" dirty="0" smtClean="0">
                <a:solidFill>
                  <a:srgbClr val="00B050"/>
                </a:solidFill>
                <a:cs typeface="2  Badr" panose="00000400000000000000" pitchFamily="2" charset="-78"/>
              </a:rPr>
              <a:t>پاسخ: </a:t>
            </a:r>
            <a:endParaRPr lang="fa-IR" b="1" dirty="0">
              <a:solidFill>
                <a:srgbClr val="00B050"/>
              </a:solidFill>
              <a:cs typeface="2  Badr" panose="00000400000000000000" pitchFamily="2" charset="-78"/>
            </a:endParaRPr>
          </a:p>
          <a:p>
            <a:pPr marL="0" indent="0">
              <a:buNone/>
            </a:pPr>
            <a:r>
              <a:rPr lang="fa-IR" b="1" dirty="0">
                <a:cs typeface="2  Badr" panose="00000400000000000000" pitchFamily="2" charset="-78"/>
              </a:rPr>
              <a:t>این مساله باز پاسخ است. در زیر یک مساله را می نویسیم: </a:t>
            </a:r>
          </a:p>
          <a:p>
            <a:pPr marL="0" indent="0">
              <a:buNone/>
            </a:pPr>
            <a:r>
              <a:rPr lang="fa-IR" b="1" dirty="0">
                <a:cs typeface="2  Badr" panose="00000400000000000000" pitchFamily="2" charset="-78"/>
              </a:rPr>
              <a:t>مساله1: </a:t>
            </a:r>
            <a:r>
              <a:rPr lang="fa-IR" b="1" dirty="0">
                <a:solidFill>
                  <a:srgbClr val="00B0F0"/>
                </a:solidFill>
                <a:cs typeface="2  Badr" panose="00000400000000000000" pitchFamily="2" charset="-78"/>
              </a:rPr>
              <a:t>چند عدد دو رقمی زوج می توان نوشت به طوری که رقم دهگان آن عدد اول باشد. </a:t>
            </a:r>
          </a:p>
          <a:p>
            <a:pPr marL="0" indent="0">
              <a:buNone/>
            </a:pPr>
            <a:r>
              <a:rPr lang="fa-IR" b="1" dirty="0">
                <a:cs typeface="2  Badr" panose="00000400000000000000" pitchFamily="2" charset="-78"/>
              </a:rPr>
              <a:t>مساله2: </a:t>
            </a:r>
            <a:r>
              <a:rPr lang="fa-IR" b="1" dirty="0">
                <a:solidFill>
                  <a:srgbClr val="00B0F0"/>
                </a:solidFill>
                <a:cs typeface="2  Badr" panose="00000400000000000000" pitchFamily="2" charset="-78"/>
              </a:rPr>
              <a:t>چند عدد دو رقمی زوج می توان نوشت به طوری که از عدد 60 بزرگتر یا مساوی آن باشند. </a:t>
            </a:r>
          </a:p>
          <a:p>
            <a:pPr marL="0" indent="0">
              <a:buNone/>
            </a:pPr>
            <a:endParaRPr lang="fa-IR" b="1" dirty="0" smtClean="0">
              <a:cs typeface="2  Badr" panose="00000400000000000000" pitchFamily="2" charset="-78"/>
            </a:endParaRPr>
          </a:p>
        </p:txBody>
      </p:sp>
    </p:spTree>
    <p:extLst>
      <p:ext uri="{BB962C8B-B14F-4D97-AF65-F5344CB8AC3E}">
        <p14:creationId xmlns:p14="http://schemas.microsoft.com/office/powerpoint/2010/main" val="3517709852"/>
      </p:ext>
    </p:extLst>
  </p:cSld>
  <p:clrMapOvr>
    <a:masterClrMapping/>
  </p:clrMapOvr>
  <mc:AlternateContent xmlns:mc="http://schemas.openxmlformats.org/markup-compatibility/2006">
    <mc:Choice xmlns:p14="http://schemas.microsoft.com/office/powerpoint/2010/main"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0" presetClass="emph" presetSubtype="0" fill="hold" nodeType="clickEffect">
                                  <p:stCondLst>
                                    <p:cond delay="0"/>
                                  </p:stCondLst>
                                  <p:childTnLst>
                                    <p:animClr clrSpc="hsl" dir="cw">
                                      <p:cBhvr override="childStyle">
                                        <p:cTn id="13" dur="500" fill="hold"/>
                                        <p:tgtEl>
                                          <p:spTgt spid="6">
                                            <p:txEl>
                                              <p:pRg st="0" end="0"/>
                                            </p:txEl>
                                          </p:spTgt>
                                        </p:tgtEl>
                                        <p:attrNameLst>
                                          <p:attrName>style.color</p:attrName>
                                        </p:attrNameLst>
                                      </p:cBhvr>
                                      <p:by>
                                        <p:hsl h="0" s="12549" l="25098"/>
                                      </p:by>
                                    </p:animClr>
                                    <p:animClr clrSpc="hsl" dir="cw">
                                      <p:cBhvr>
                                        <p:cTn id="14" dur="500" fill="hold"/>
                                        <p:tgtEl>
                                          <p:spTgt spid="6">
                                            <p:txEl>
                                              <p:pRg st="0" end="0"/>
                                            </p:txEl>
                                          </p:spTgt>
                                        </p:tgtEl>
                                        <p:attrNameLst>
                                          <p:attrName>fillcolor</p:attrName>
                                        </p:attrNameLst>
                                      </p:cBhvr>
                                      <p:by>
                                        <p:hsl h="0" s="12549" l="25098"/>
                                      </p:by>
                                    </p:animClr>
                                    <p:animClr clrSpc="hsl" dir="cw">
                                      <p:cBhvr>
                                        <p:cTn id="15" dur="500" fill="hold"/>
                                        <p:tgtEl>
                                          <p:spTgt spid="6">
                                            <p:txEl>
                                              <p:pRg st="0" end="0"/>
                                            </p:txEl>
                                          </p:spTgt>
                                        </p:tgtEl>
                                        <p:attrNameLst>
                                          <p:attrName>stroke.color</p:attrName>
                                        </p:attrNameLst>
                                      </p:cBhvr>
                                      <p:by>
                                        <p:hsl h="0" s="12549" l="25098"/>
                                      </p:by>
                                    </p:animClr>
                                    <p:set>
                                      <p:cBhvr>
                                        <p:cTn id="16" dur="500" fill="hold"/>
                                        <p:tgtEl>
                                          <p:spTgt spid="6">
                                            <p:txEl>
                                              <p:pRg st="0" end="0"/>
                                            </p:txEl>
                                          </p:spTgt>
                                        </p:tgtEl>
                                        <p:attrNameLst>
                                          <p:attrName>fill.type</p:attrName>
                                        </p:attrNameLst>
                                      </p:cBhvr>
                                      <p:to>
                                        <p:strVal val="solid"/>
                                      </p:to>
                                    </p:set>
                                  </p:childTnLst>
                                </p:cTn>
                              </p:par>
                              <p:par>
                                <p:cTn id="17" presetID="30" presetClass="emph" presetSubtype="0" fill="hold" nodeType="withEffect">
                                  <p:stCondLst>
                                    <p:cond delay="0"/>
                                  </p:stCondLst>
                                  <p:childTnLst>
                                    <p:animClr clrSpc="hsl" dir="cw">
                                      <p:cBhvr override="childStyle">
                                        <p:cTn id="18" dur="500" fill="hold"/>
                                        <p:tgtEl>
                                          <p:spTgt spid="6">
                                            <p:txEl>
                                              <p:pRg st="1" end="1"/>
                                            </p:txEl>
                                          </p:spTgt>
                                        </p:tgtEl>
                                        <p:attrNameLst>
                                          <p:attrName>style.color</p:attrName>
                                        </p:attrNameLst>
                                      </p:cBhvr>
                                      <p:by>
                                        <p:hsl h="0" s="12549" l="25098"/>
                                      </p:by>
                                    </p:animClr>
                                    <p:animClr clrSpc="hsl" dir="cw">
                                      <p:cBhvr>
                                        <p:cTn id="19" dur="500" fill="hold"/>
                                        <p:tgtEl>
                                          <p:spTgt spid="6">
                                            <p:txEl>
                                              <p:pRg st="1" end="1"/>
                                            </p:txEl>
                                          </p:spTgt>
                                        </p:tgtEl>
                                        <p:attrNameLst>
                                          <p:attrName>fillcolor</p:attrName>
                                        </p:attrNameLst>
                                      </p:cBhvr>
                                      <p:by>
                                        <p:hsl h="0" s="12549" l="25098"/>
                                      </p:by>
                                    </p:animClr>
                                    <p:animClr clrSpc="hsl" dir="cw">
                                      <p:cBhvr>
                                        <p:cTn id="20" dur="500" fill="hold"/>
                                        <p:tgtEl>
                                          <p:spTgt spid="6">
                                            <p:txEl>
                                              <p:pRg st="1" end="1"/>
                                            </p:txEl>
                                          </p:spTgt>
                                        </p:tgtEl>
                                        <p:attrNameLst>
                                          <p:attrName>stroke.color</p:attrName>
                                        </p:attrNameLst>
                                      </p:cBhvr>
                                      <p:by>
                                        <p:hsl h="0" s="12549" l="25098"/>
                                      </p:by>
                                    </p:animClr>
                                    <p:set>
                                      <p:cBhvr>
                                        <p:cTn id="21" dur="500" fill="hold"/>
                                        <p:tgtEl>
                                          <p:spTgt spid="6">
                                            <p:txEl>
                                              <p:pRg st="1" end="1"/>
                                            </p:txEl>
                                          </p:spTgt>
                                        </p:tgtEl>
                                        <p:attrNameLst>
                                          <p:attrName>fill.type</p:attrName>
                                        </p:attrNameLst>
                                      </p:cBhvr>
                                      <p:to>
                                        <p:strVal val="solid"/>
                                      </p:to>
                                    </p:set>
                                  </p:childTnLst>
                                </p:cTn>
                              </p:par>
                              <p:par>
                                <p:cTn id="22" presetID="30" presetClass="emph" presetSubtype="0" fill="hold" nodeType="withEffect">
                                  <p:stCondLst>
                                    <p:cond delay="0"/>
                                  </p:stCondLst>
                                  <p:childTnLst>
                                    <p:animClr clrSpc="hsl" dir="cw">
                                      <p:cBhvr override="childStyle">
                                        <p:cTn id="23" dur="500" fill="hold"/>
                                        <p:tgtEl>
                                          <p:spTgt spid="6">
                                            <p:txEl>
                                              <p:pRg st="2" end="2"/>
                                            </p:txEl>
                                          </p:spTgt>
                                        </p:tgtEl>
                                        <p:attrNameLst>
                                          <p:attrName>style.color</p:attrName>
                                        </p:attrNameLst>
                                      </p:cBhvr>
                                      <p:by>
                                        <p:hsl h="0" s="12549" l="25098"/>
                                      </p:by>
                                    </p:animClr>
                                    <p:animClr clrSpc="hsl" dir="cw">
                                      <p:cBhvr>
                                        <p:cTn id="24" dur="500" fill="hold"/>
                                        <p:tgtEl>
                                          <p:spTgt spid="6">
                                            <p:txEl>
                                              <p:pRg st="2" end="2"/>
                                            </p:txEl>
                                          </p:spTgt>
                                        </p:tgtEl>
                                        <p:attrNameLst>
                                          <p:attrName>fillcolor</p:attrName>
                                        </p:attrNameLst>
                                      </p:cBhvr>
                                      <p:by>
                                        <p:hsl h="0" s="12549" l="25098"/>
                                      </p:by>
                                    </p:animClr>
                                    <p:animClr clrSpc="hsl" dir="cw">
                                      <p:cBhvr>
                                        <p:cTn id="25" dur="500" fill="hold"/>
                                        <p:tgtEl>
                                          <p:spTgt spid="6">
                                            <p:txEl>
                                              <p:pRg st="2" end="2"/>
                                            </p:txEl>
                                          </p:spTgt>
                                        </p:tgtEl>
                                        <p:attrNameLst>
                                          <p:attrName>stroke.color</p:attrName>
                                        </p:attrNameLst>
                                      </p:cBhvr>
                                      <p:by>
                                        <p:hsl h="0" s="12549" l="25098"/>
                                      </p:by>
                                    </p:animClr>
                                    <p:set>
                                      <p:cBhvr>
                                        <p:cTn id="26" dur="500" fill="hold"/>
                                        <p:tgtEl>
                                          <p:spTgt spid="6">
                                            <p:txEl>
                                              <p:pRg st="2" end="2"/>
                                            </p:txEl>
                                          </p:spTgt>
                                        </p:tgtEl>
                                        <p:attrNameLst>
                                          <p:attrName>fill.type</p:attrName>
                                        </p:attrNameLst>
                                      </p:cBhvr>
                                      <p:to>
                                        <p:strVal val="solid"/>
                                      </p:to>
                                    </p:set>
                                  </p:childTnLst>
                                </p:cTn>
                              </p:par>
                              <p:par>
                                <p:cTn id="27" presetID="30" presetClass="emph" presetSubtype="0" fill="hold" nodeType="withEffect">
                                  <p:stCondLst>
                                    <p:cond delay="0"/>
                                  </p:stCondLst>
                                  <p:childTnLst>
                                    <p:animClr clrSpc="hsl" dir="cw">
                                      <p:cBhvr override="childStyle">
                                        <p:cTn id="28" dur="500" fill="hold"/>
                                        <p:tgtEl>
                                          <p:spTgt spid="6">
                                            <p:txEl>
                                              <p:pRg st="3" end="3"/>
                                            </p:txEl>
                                          </p:spTgt>
                                        </p:tgtEl>
                                        <p:attrNameLst>
                                          <p:attrName>style.color</p:attrName>
                                        </p:attrNameLst>
                                      </p:cBhvr>
                                      <p:by>
                                        <p:hsl h="0" s="12549" l="25098"/>
                                      </p:by>
                                    </p:animClr>
                                    <p:animClr clrSpc="hsl" dir="cw">
                                      <p:cBhvr>
                                        <p:cTn id="29" dur="500" fill="hold"/>
                                        <p:tgtEl>
                                          <p:spTgt spid="6">
                                            <p:txEl>
                                              <p:pRg st="3" end="3"/>
                                            </p:txEl>
                                          </p:spTgt>
                                        </p:tgtEl>
                                        <p:attrNameLst>
                                          <p:attrName>fillcolor</p:attrName>
                                        </p:attrNameLst>
                                      </p:cBhvr>
                                      <p:by>
                                        <p:hsl h="0" s="12549" l="25098"/>
                                      </p:by>
                                    </p:animClr>
                                    <p:animClr clrSpc="hsl" dir="cw">
                                      <p:cBhvr>
                                        <p:cTn id="30" dur="500" fill="hold"/>
                                        <p:tgtEl>
                                          <p:spTgt spid="6">
                                            <p:txEl>
                                              <p:pRg st="3" end="3"/>
                                            </p:txEl>
                                          </p:spTgt>
                                        </p:tgtEl>
                                        <p:attrNameLst>
                                          <p:attrName>stroke.color</p:attrName>
                                        </p:attrNameLst>
                                      </p:cBhvr>
                                      <p:by>
                                        <p:hsl h="0" s="12549" l="25098"/>
                                      </p:by>
                                    </p:animClr>
                                    <p:set>
                                      <p:cBhvr>
                                        <p:cTn id="31" dur="500" fill="hold"/>
                                        <p:tgtEl>
                                          <p:spTgt spid="6">
                                            <p:txEl>
                                              <p:pRg st="3" end="3"/>
                                            </p:txEl>
                                          </p:spTgt>
                                        </p:tgtEl>
                                        <p:attrNameLst>
                                          <p:attrName>fill.type</p:attrName>
                                        </p:attrNameLst>
                                      </p:cBhvr>
                                      <p:to>
                                        <p:strVal val="solid"/>
                                      </p:to>
                                    </p:set>
                                  </p:childTnLst>
                                </p:cTn>
                              </p:par>
                              <p:par>
                                <p:cTn id="32" presetID="30" presetClass="emph" presetSubtype="0" fill="hold" nodeType="withEffect">
                                  <p:stCondLst>
                                    <p:cond delay="0"/>
                                  </p:stCondLst>
                                  <p:childTnLst>
                                    <p:animClr clrSpc="hsl" dir="cw">
                                      <p:cBhvr override="childStyle">
                                        <p:cTn id="33" dur="500" fill="hold"/>
                                        <p:tgtEl>
                                          <p:spTgt spid="6">
                                            <p:txEl>
                                              <p:pRg st="4" end="4"/>
                                            </p:txEl>
                                          </p:spTgt>
                                        </p:tgtEl>
                                        <p:attrNameLst>
                                          <p:attrName>style.color</p:attrName>
                                        </p:attrNameLst>
                                      </p:cBhvr>
                                      <p:by>
                                        <p:hsl h="0" s="12549" l="25098"/>
                                      </p:by>
                                    </p:animClr>
                                    <p:animClr clrSpc="hsl" dir="cw">
                                      <p:cBhvr>
                                        <p:cTn id="34" dur="500" fill="hold"/>
                                        <p:tgtEl>
                                          <p:spTgt spid="6">
                                            <p:txEl>
                                              <p:pRg st="4" end="4"/>
                                            </p:txEl>
                                          </p:spTgt>
                                        </p:tgtEl>
                                        <p:attrNameLst>
                                          <p:attrName>fillcolor</p:attrName>
                                        </p:attrNameLst>
                                      </p:cBhvr>
                                      <p:by>
                                        <p:hsl h="0" s="12549" l="25098"/>
                                      </p:by>
                                    </p:animClr>
                                    <p:animClr clrSpc="hsl" dir="cw">
                                      <p:cBhvr>
                                        <p:cTn id="35" dur="500" fill="hold"/>
                                        <p:tgtEl>
                                          <p:spTgt spid="6">
                                            <p:txEl>
                                              <p:pRg st="4" end="4"/>
                                            </p:txEl>
                                          </p:spTgt>
                                        </p:tgtEl>
                                        <p:attrNameLst>
                                          <p:attrName>stroke.color</p:attrName>
                                        </p:attrNameLst>
                                      </p:cBhvr>
                                      <p:by>
                                        <p:hsl h="0" s="12549" l="25098"/>
                                      </p:by>
                                    </p:animClr>
                                    <p:set>
                                      <p:cBhvr>
                                        <p:cTn id="36" dur="500" fill="hold"/>
                                        <p:tgtEl>
                                          <p:spTgt spid="6">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03838"/>
          </a:xfrm>
        </p:spPr>
        <p:txBody>
          <a:bodyPr>
            <a:normAutofit fontScale="90000"/>
          </a:bodyPr>
          <a:lstStyle/>
          <a:p>
            <a:r>
              <a:rPr lang="fa-IR" sz="3200" b="1" dirty="0">
                <a:solidFill>
                  <a:srgbClr val="FF0000"/>
                </a:solidFill>
                <a:cs typeface="2  Badr" panose="00000400000000000000" pitchFamily="2" charset="-78"/>
              </a:rPr>
              <a:t>تمرین </a:t>
            </a:r>
            <a:r>
              <a:rPr lang="fa-IR" sz="3200" b="1" dirty="0" smtClean="0">
                <a:solidFill>
                  <a:srgbClr val="FF0000"/>
                </a:solidFill>
                <a:cs typeface="2  Badr" panose="00000400000000000000" pitchFamily="2" charset="-78"/>
              </a:rPr>
              <a:t>9 </a:t>
            </a:r>
            <a:r>
              <a:rPr lang="fa-IR" sz="3200" b="1" dirty="0">
                <a:solidFill>
                  <a:srgbClr val="FF0000"/>
                </a:solidFill>
                <a:cs typeface="2  Badr" panose="00000400000000000000" pitchFamily="2" charset="-78"/>
              </a:rPr>
              <a:t>صفحه 126 کتاب درسی</a:t>
            </a:r>
            <a:r>
              <a:rPr lang="fa-IR" sz="3200" b="1" dirty="0" smtClean="0">
                <a:solidFill>
                  <a:srgbClr val="FF0000"/>
                </a:solidFill>
                <a:cs typeface="2  Badr" panose="00000400000000000000" pitchFamily="2" charset="-78"/>
              </a:rPr>
              <a:t>: </a:t>
            </a:r>
            <a:br>
              <a:rPr lang="fa-IR" sz="3200" b="1" dirty="0" smtClean="0">
                <a:solidFill>
                  <a:srgbClr val="FF0000"/>
                </a:solidFill>
                <a:cs typeface="2  Badr" panose="00000400000000000000" pitchFamily="2" charset="-78"/>
              </a:rPr>
            </a:br>
            <a:r>
              <a:rPr lang="fa-IR" sz="3200" b="1" dirty="0" smtClean="0">
                <a:cs typeface="2  Badr" panose="00000400000000000000" pitchFamily="2" charset="-78"/>
              </a:rPr>
              <a:t>مساله ای طرح کنید که با استفاده از اصل جمع یا اصل ضرب و یا هر دوی آن ها حل شود و جواب آن به صورت زیر باشد. </a:t>
            </a:r>
            <a:br>
              <a:rPr lang="fa-IR" sz="3200" b="1" dirty="0" smtClean="0">
                <a:cs typeface="2  Badr" panose="00000400000000000000" pitchFamily="2" charset="-78"/>
              </a:rPr>
            </a:br>
            <a:r>
              <a:rPr lang="fa-IR" sz="3200" b="1" dirty="0" smtClean="0">
                <a:solidFill>
                  <a:srgbClr val="FF0000"/>
                </a:solidFill>
                <a:cs typeface="2  Badr" panose="00000400000000000000" pitchFamily="2" charset="-78"/>
              </a:rPr>
              <a:t/>
            </a:r>
            <a:br>
              <a:rPr lang="fa-IR" sz="3200" b="1" dirty="0" smtClean="0">
                <a:solidFill>
                  <a:srgbClr val="FF0000"/>
                </a:solidFill>
                <a:cs typeface="2  Badr" panose="00000400000000000000" pitchFamily="2" charset="-78"/>
              </a:rPr>
            </a:br>
            <a:endParaRPr lang="fa-IR" sz="3200" dirty="0"/>
          </a:p>
        </p:txBody>
      </p:sp>
      <p:sp>
        <p:nvSpPr>
          <p:cNvPr id="4" name="Slide Number Placeholder 3"/>
          <p:cNvSpPr>
            <a:spLocks noGrp="1"/>
          </p:cNvSpPr>
          <p:nvPr>
            <p:ph type="sldNum" sz="quarter" idx="12"/>
          </p:nvPr>
        </p:nvSpPr>
        <p:spPr/>
        <p:txBody>
          <a:bodyPr/>
          <a:lstStyle/>
          <a:p>
            <a:fld id="{C56D3439-AB24-45D9-BC31-4C4A48132097}" type="slidenum">
              <a:rPr lang="fa-IR" smtClean="0"/>
              <a:t>36</a:t>
            </a:fld>
            <a:endParaRPr lang="fa-IR"/>
          </a:p>
        </p:txBody>
      </p:sp>
      <p:sp>
        <p:nvSpPr>
          <p:cNvPr id="6" name="Content Placeholder 5"/>
          <p:cNvSpPr>
            <a:spLocks noGrp="1"/>
          </p:cNvSpPr>
          <p:nvPr>
            <p:ph idx="1"/>
          </p:nvPr>
        </p:nvSpPr>
        <p:spPr>
          <a:xfrm>
            <a:off x="838200" y="1297591"/>
            <a:ext cx="10515600" cy="4351338"/>
          </a:xfrm>
        </p:spPr>
        <p:txBody>
          <a:bodyPr/>
          <a:lstStyle/>
          <a:p>
            <a:pPr marL="0" indent="0" algn="l">
              <a:buNone/>
            </a:pPr>
            <a:r>
              <a:rPr lang="en-US" b="1" dirty="0" smtClean="0">
                <a:cs typeface="2  Badr" panose="00000400000000000000" pitchFamily="2" charset="-78"/>
              </a:rPr>
              <a:t>2×2×2+</a:t>
            </a:r>
            <a:r>
              <a:rPr lang="en-US" b="1" dirty="0">
                <a:cs typeface="2  Badr" panose="00000400000000000000" pitchFamily="2" charset="-78"/>
              </a:rPr>
              <a:t> </a:t>
            </a:r>
            <a:r>
              <a:rPr lang="en-US" b="1" dirty="0" smtClean="0">
                <a:cs typeface="2  Badr" panose="00000400000000000000" pitchFamily="2" charset="-78"/>
              </a:rPr>
              <a:t>3×3×3=35</a:t>
            </a:r>
            <a:endParaRPr lang="fa-IR" b="1" dirty="0" smtClean="0">
              <a:cs typeface="2  Badr" panose="00000400000000000000" pitchFamily="2" charset="-78"/>
            </a:endParaRPr>
          </a:p>
          <a:p>
            <a:pPr marL="0" indent="0">
              <a:buNone/>
            </a:pPr>
            <a:r>
              <a:rPr lang="fa-IR" b="1" dirty="0">
                <a:solidFill>
                  <a:srgbClr val="00B050"/>
                </a:solidFill>
                <a:cs typeface="2  Badr" panose="00000400000000000000" pitchFamily="2" charset="-78"/>
              </a:rPr>
              <a:t>پاسخ: </a:t>
            </a:r>
            <a:endParaRPr lang="fa-IR" b="1" dirty="0" smtClean="0">
              <a:cs typeface="2  Badr" panose="00000400000000000000" pitchFamily="2" charset="-78"/>
            </a:endParaRPr>
          </a:p>
          <a:p>
            <a:pPr marL="0" indent="0">
              <a:buNone/>
            </a:pPr>
            <a:r>
              <a:rPr lang="fa-IR" b="1" dirty="0" smtClean="0">
                <a:cs typeface="2  Badr" panose="00000400000000000000" pitchFamily="2" charset="-78"/>
              </a:rPr>
              <a:t>مساله: با توجه به شکل زیر به چند طریق می توان از شهر </a:t>
            </a:r>
            <a:r>
              <a:rPr lang="en-US" b="1" dirty="0" smtClean="0">
                <a:cs typeface="2  Badr" panose="00000400000000000000" pitchFamily="2" charset="-78"/>
              </a:rPr>
              <a:t>A</a:t>
            </a:r>
            <a:r>
              <a:rPr lang="fa-IR" b="1" dirty="0" smtClean="0">
                <a:cs typeface="2  Badr" panose="00000400000000000000" pitchFamily="2" charset="-78"/>
              </a:rPr>
              <a:t> به شهر </a:t>
            </a:r>
            <a:r>
              <a:rPr lang="en-US" b="1" dirty="0" smtClean="0">
                <a:cs typeface="2  Badr" panose="00000400000000000000" pitchFamily="2" charset="-78"/>
              </a:rPr>
              <a:t>B</a:t>
            </a:r>
            <a:r>
              <a:rPr lang="fa-IR" b="1" dirty="0" smtClean="0">
                <a:cs typeface="2  Badr" panose="00000400000000000000" pitchFamily="2" charset="-78"/>
              </a:rPr>
              <a:t> رفت؟ </a:t>
            </a:r>
          </a:p>
          <a:p>
            <a:pPr marL="0" indent="0">
              <a:buNone/>
            </a:pPr>
            <a:endParaRPr lang="fa-IR" b="1" dirty="0" smtClean="0">
              <a:cs typeface="2  Badr" panose="00000400000000000000" pitchFamily="2" charset="-78"/>
            </a:endParaRPr>
          </a:p>
          <a:p>
            <a:pPr marL="0" indent="0">
              <a:buNone/>
            </a:pPr>
            <a:endParaRPr lang="en-US" b="1" dirty="0" smtClean="0">
              <a:cs typeface="2  Badr" panose="00000400000000000000" pitchFamily="2" charset="-78"/>
            </a:endParaRPr>
          </a:p>
          <a:p>
            <a:pPr marL="0" indent="0" algn="l">
              <a:buNone/>
            </a:pPr>
            <a:endParaRPr lang="fa-IR" b="1" dirty="0" smtClean="0">
              <a:cs typeface="2  Badr" panose="00000400000000000000" pitchFamily="2" charset="-78"/>
            </a:endParaRPr>
          </a:p>
          <a:p>
            <a:pPr marL="0" indent="0" algn="l">
              <a:buNone/>
            </a:pPr>
            <a:endParaRPr lang="fa-IR" b="1" dirty="0">
              <a:cs typeface="2  Badr" panose="00000400000000000000" pitchFamily="2" charset="-78"/>
            </a:endParaRPr>
          </a:p>
        </p:txBody>
      </p:sp>
      <p:pic>
        <p:nvPicPr>
          <p:cNvPr id="7" name="Picture 6"/>
          <p:cNvPicPr>
            <a:picLocks noChangeAspect="1"/>
          </p:cNvPicPr>
          <p:nvPr/>
        </p:nvPicPr>
        <p:blipFill>
          <a:blip r:embed="rId2"/>
          <a:stretch>
            <a:fillRect/>
          </a:stretch>
        </p:blipFill>
        <p:spPr>
          <a:xfrm>
            <a:off x="1263203" y="3473260"/>
            <a:ext cx="6757881" cy="2540625"/>
          </a:xfrm>
          <a:prstGeom prst="rect">
            <a:avLst/>
          </a:prstGeom>
        </p:spPr>
      </p:pic>
    </p:spTree>
    <p:extLst>
      <p:ext uri="{BB962C8B-B14F-4D97-AF65-F5344CB8AC3E}">
        <p14:creationId xmlns:p14="http://schemas.microsoft.com/office/powerpoint/2010/main" val="3872487174"/>
      </p:ext>
    </p:extLst>
  </p:cSld>
  <p:clrMapOvr>
    <a:masterClrMapping/>
  </p:clrMapOvr>
  <mc:AlternateContent xmlns:mc="http://schemas.openxmlformats.org/markup-compatibility/2006">
    <mc:Choice xmlns:p14="http://schemas.microsoft.com/office/powerpoint/2010/main" Requires="p14">
      <p:transition spd="slow" p14:dur="125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circle(in)">
                                      <p:cBhvr>
                                        <p:cTn id="15" dur="20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07607"/>
          </a:xfrm>
        </p:spPr>
        <p:txBody>
          <a:bodyPr>
            <a:normAutofit fontScale="90000"/>
          </a:bodyPr>
          <a:lstStyle/>
          <a:p>
            <a:endParaRPr lang="fa-IR" dirty="0"/>
          </a:p>
        </p:txBody>
      </p:sp>
      <p:sp>
        <p:nvSpPr>
          <p:cNvPr id="3" name="Content Placeholder 2"/>
          <p:cNvSpPr>
            <a:spLocks noGrp="1"/>
          </p:cNvSpPr>
          <p:nvPr>
            <p:ph idx="1"/>
          </p:nvPr>
        </p:nvSpPr>
        <p:spPr>
          <a:xfrm>
            <a:off x="2116965" y="921991"/>
            <a:ext cx="9039896" cy="5434359"/>
          </a:xfrm>
        </p:spPr>
        <p:txBody>
          <a:bodyPr/>
          <a:lstStyle/>
          <a:p>
            <a:pPr marL="0" indent="0">
              <a:buNone/>
            </a:pPr>
            <a:r>
              <a:rPr lang="fa-IR" b="1" dirty="0" smtClean="0">
                <a:solidFill>
                  <a:srgbClr val="FF0000"/>
                </a:solidFill>
                <a:cs typeface="2  Badr" panose="00000400000000000000" pitchFamily="2" charset="-78"/>
              </a:rPr>
              <a:t>تمرین1: </a:t>
            </a:r>
          </a:p>
          <a:p>
            <a:pPr marL="0" indent="0">
              <a:buNone/>
            </a:pPr>
            <a:r>
              <a:rPr lang="fa-IR" b="1" dirty="0" smtClean="0">
                <a:cs typeface="2  Badr" panose="00000400000000000000" pitchFamily="2" charset="-78"/>
              </a:rPr>
              <a:t>با ارقام 0 و 1 و 2 و 3 و 4 و 5 و بدون تکرار ارقام: </a:t>
            </a:r>
          </a:p>
          <a:p>
            <a:pPr marL="0" indent="0">
              <a:buNone/>
            </a:pPr>
            <a:r>
              <a:rPr lang="fa-IR" b="1" dirty="0" smtClean="0">
                <a:cs typeface="2  Badr" panose="00000400000000000000" pitchFamily="2" charset="-78"/>
              </a:rPr>
              <a:t>الف) چند عدد سه رقمی می توان نوشت؟ </a:t>
            </a:r>
          </a:p>
          <a:p>
            <a:pPr marL="0" indent="0">
              <a:buNone/>
            </a:pPr>
            <a:r>
              <a:rPr lang="fa-IR" b="1" dirty="0" smtClean="0">
                <a:cs typeface="2  Badr" panose="00000400000000000000" pitchFamily="2" charset="-78"/>
              </a:rPr>
              <a:t>ب) چند عدد چهار رقمی مضرب 5 می توان نوشت؟ </a:t>
            </a:r>
          </a:p>
          <a:p>
            <a:pPr marL="0" indent="0">
              <a:buNone/>
            </a:pPr>
            <a:r>
              <a:rPr lang="fa-IR" b="1" dirty="0" smtClean="0">
                <a:cs typeface="2  Badr" panose="00000400000000000000" pitchFamily="2" charset="-78"/>
              </a:rPr>
              <a:t>پ) چند عدد چهار رقمی فرد می توان نوشت؟ </a:t>
            </a:r>
          </a:p>
          <a:p>
            <a:pPr marL="0" indent="0">
              <a:buNone/>
            </a:pPr>
            <a:r>
              <a:rPr lang="fa-IR" b="1" dirty="0" smtClean="0">
                <a:cs typeface="2  Badr" panose="00000400000000000000" pitchFamily="2" charset="-78"/>
              </a:rPr>
              <a:t>ت) چند عدد چهار رقمی زوج می توان نوشت؟ </a:t>
            </a:r>
          </a:p>
          <a:p>
            <a:pPr marL="0" indent="0">
              <a:buNone/>
            </a:pPr>
            <a:r>
              <a:rPr lang="fa-IR" b="1" dirty="0" smtClean="0">
                <a:cs typeface="2  Badr" panose="00000400000000000000" pitchFamily="2" charset="-78"/>
              </a:rPr>
              <a:t>ث) چند عدد سه رقمی بزرگتر از 400 می توان نوشت؟ </a:t>
            </a:r>
          </a:p>
          <a:p>
            <a:pPr marL="0" indent="0">
              <a:buNone/>
            </a:pPr>
            <a:r>
              <a:rPr lang="fa-IR" b="1" dirty="0" smtClean="0">
                <a:cs typeface="2  Badr" panose="00000400000000000000" pitchFamily="2" charset="-78"/>
              </a:rPr>
              <a:t>ج) </a:t>
            </a:r>
            <a:r>
              <a:rPr lang="fa-IR" b="1" dirty="0">
                <a:cs typeface="2  Badr" panose="00000400000000000000" pitchFamily="2" charset="-78"/>
              </a:rPr>
              <a:t>چند عدد سه رقمی </a:t>
            </a:r>
            <a:r>
              <a:rPr lang="fa-IR" b="1" dirty="0" smtClean="0">
                <a:cs typeface="2  Badr" panose="00000400000000000000" pitchFamily="2" charset="-78"/>
              </a:rPr>
              <a:t>کوچکتر </a:t>
            </a:r>
            <a:r>
              <a:rPr lang="fa-IR" b="1" dirty="0">
                <a:cs typeface="2  Badr" panose="00000400000000000000" pitchFamily="2" charset="-78"/>
              </a:rPr>
              <a:t>از 400 می توان نوشت؟ </a:t>
            </a:r>
            <a:endParaRPr lang="fa-IR" b="1" dirty="0" smtClean="0">
              <a:cs typeface="2  Badr" panose="00000400000000000000" pitchFamily="2" charset="-78"/>
            </a:endParaRPr>
          </a:p>
          <a:p>
            <a:pPr marL="0" indent="0">
              <a:buNone/>
            </a:pPr>
            <a:r>
              <a:rPr lang="fa-IR" b="1" dirty="0" smtClean="0">
                <a:cs typeface="2  Badr" panose="00000400000000000000" pitchFamily="2" charset="-78"/>
              </a:rPr>
              <a:t>ح) چند عدد سه رقمی زوج کوچکتر از 400 می توان نوشت؟ </a:t>
            </a:r>
          </a:p>
          <a:p>
            <a:pPr marL="0" indent="0">
              <a:buNone/>
            </a:pPr>
            <a:r>
              <a:rPr lang="fa-IR" b="1" dirty="0" smtClean="0">
                <a:cs typeface="2  Badr" panose="00000400000000000000" pitchFamily="2" charset="-78"/>
              </a:rPr>
              <a:t>خ) چند عدد سه رقمی فرد بزرگتر از 400 می توان نوشت؟ </a:t>
            </a:r>
          </a:p>
        </p:txBody>
      </p:sp>
      <p:sp>
        <p:nvSpPr>
          <p:cNvPr id="4" name="Slide Number Placeholder 3"/>
          <p:cNvSpPr>
            <a:spLocks noGrp="1"/>
          </p:cNvSpPr>
          <p:nvPr>
            <p:ph type="sldNum" sz="quarter" idx="12"/>
          </p:nvPr>
        </p:nvSpPr>
        <p:spPr/>
        <p:txBody>
          <a:bodyPr/>
          <a:lstStyle/>
          <a:p>
            <a:fld id="{C56D3439-AB24-45D9-BC31-4C4A48132097}" type="slidenum">
              <a:rPr lang="fa-IR" smtClean="0"/>
              <a:t>37</a:t>
            </a:fld>
            <a:endParaRPr lang="fa-IR"/>
          </a:p>
        </p:txBody>
      </p:sp>
      <p:sp>
        <p:nvSpPr>
          <p:cNvPr id="5" name="Rectangle 2"/>
          <p:cNvSpPr>
            <a:spLocks noChangeArrowheads="1"/>
          </p:cNvSpPr>
          <p:nvPr/>
        </p:nvSpPr>
        <p:spPr bwMode="auto">
          <a:xfrm>
            <a:off x="540913" y="480381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7" name="Rectangle 3"/>
          <p:cNvSpPr>
            <a:spLocks noChangeArrowheads="1"/>
          </p:cNvSpPr>
          <p:nvPr/>
        </p:nvSpPr>
        <p:spPr bwMode="auto">
          <a:xfrm>
            <a:off x="540913" y="705171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Tree>
    <p:extLst>
      <p:ext uri="{BB962C8B-B14F-4D97-AF65-F5344CB8AC3E}">
        <p14:creationId xmlns:p14="http://schemas.microsoft.com/office/powerpoint/2010/main" val="37928384"/>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4.16667E-6 -2.96296E-6 L -4.16667E-6 -0.07222 " pathEditMode="relative" rAng="0" ptsTypes="AA">
                                      <p:cBhvr>
                                        <p:cTn id="6" dur="250" accel="50000" decel="50000" autoRev="1" fill="hold">
                                          <p:stCondLst>
                                            <p:cond delay="0"/>
                                          </p:stCondLst>
                                        </p:cTn>
                                        <p:tgtEl>
                                          <p:spTgt spid="3">
                                            <p:txEl>
                                              <p:pRg st="0" end="0"/>
                                            </p:txEl>
                                          </p:spTgt>
                                        </p:tgtEl>
                                        <p:attrNameLst>
                                          <p:attrName>ppt_x</p:attrName>
                                          <p:attrName>ppt_y</p:attrName>
                                        </p:attrNameLst>
                                      </p:cBhvr>
                                      <p:rCtr x="0" y="-3611"/>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par>
                                <p:cTn id="11" presetID="34" presetClass="emph" presetSubtype="0" fill="hold" nodeType="withEffect">
                                  <p:stCondLst>
                                    <p:cond delay="0"/>
                                  </p:stCondLst>
                                  <p:iterate type="lt">
                                    <p:tmPct val="10000"/>
                                  </p:iterate>
                                  <p:childTnLst>
                                    <p:animMotion origin="layout" path="M -4.375E-6 -7.40741E-7 L -4.375E-6 -0.07222 " pathEditMode="relative" rAng="0" ptsTypes="AA">
                                      <p:cBhvr>
                                        <p:cTn id="12" dur="250" accel="50000" decel="50000" autoRev="1" fill="hold">
                                          <p:stCondLst>
                                            <p:cond delay="0"/>
                                          </p:stCondLst>
                                        </p:cTn>
                                        <p:tgtEl>
                                          <p:spTgt spid="3">
                                            <p:txEl>
                                              <p:pRg st="1" end="1"/>
                                            </p:txEl>
                                          </p:spTgt>
                                        </p:tgtEl>
                                        <p:attrNameLst>
                                          <p:attrName>ppt_x</p:attrName>
                                          <p:attrName>ppt_y</p:attrName>
                                        </p:attrNameLst>
                                      </p:cBhvr>
                                      <p:rCtr x="0" y="-3611"/>
                                    </p:animMotion>
                                    <p:animRot by="1500000">
                                      <p:cBhvr>
                                        <p:cTn id="13" dur="125" fill="hold">
                                          <p:stCondLst>
                                            <p:cond delay="0"/>
                                          </p:stCondLst>
                                        </p:cTn>
                                        <p:tgtEl>
                                          <p:spTgt spid="3">
                                            <p:txEl>
                                              <p:pRg st="1" end="1"/>
                                            </p:txEl>
                                          </p:spTgt>
                                        </p:tgtEl>
                                        <p:attrNameLst>
                                          <p:attrName>r</p:attrName>
                                        </p:attrNameLst>
                                      </p:cBhvr>
                                    </p:animRot>
                                    <p:animRot by="-1500000">
                                      <p:cBhvr>
                                        <p:cTn id="14" dur="125" fill="hold">
                                          <p:stCondLst>
                                            <p:cond delay="125"/>
                                          </p:stCondLst>
                                        </p:cTn>
                                        <p:tgtEl>
                                          <p:spTgt spid="3">
                                            <p:txEl>
                                              <p:pRg st="1" end="1"/>
                                            </p:txEl>
                                          </p:spTgt>
                                        </p:tgtEl>
                                        <p:attrNameLst>
                                          <p:attrName>r</p:attrName>
                                        </p:attrNameLst>
                                      </p:cBhvr>
                                    </p:animRot>
                                    <p:animRot by="-1500000">
                                      <p:cBhvr>
                                        <p:cTn id="15" dur="125" fill="hold">
                                          <p:stCondLst>
                                            <p:cond delay="250"/>
                                          </p:stCondLst>
                                        </p:cTn>
                                        <p:tgtEl>
                                          <p:spTgt spid="3">
                                            <p:txEl>
                                              <p:pRg st="1" end="1"/>
                                            </p:txEl>
                                          </p:spTgt>
                                        </p:tgtEl>
                                        <p:attrNameLst>
                                          <p:attrName>r</p:attrName>
                                        </p:attrNameLst>
                                      </p:cBhvr>
                                    </p:animRot>
                                    <p:animRot by="1500000">
                                      <p:cBhvr>
                                        <p:cTn id="16" dur="125" fill="hold">
                                          <p:stCondLst>
                                            <p:cond delay="375"/>
                                          </p:stCondLst>
                                        </p:cTn>
                                        <p:tgtEl>
                                          <p:spTgt spid="3">
                                            <p:txEl>
                                              <p:pRg st="1" end="1"/>
                                            </p:txEl>
                                          </p:spTgt>
                                        </p:tgtEl>
                                        <p:attrNameLst>
                                          <p:attrName>r</p:attrName>
                                        </p:attrNameLst>
                                      </p:cBhvr>
                                    </p:animRot>
                                  </p:childTnLst>
                                </p:cTn>
                              </p:par>
                              <p:par>
                                <p:cTn id="17" presetID="34" presetClass="emph" presetSubtype="0" fill="hold" nodeType="withEffect">
                                  <p:stCondLst>
                                    <p:cond delay="0"/>
                                  </p:stCondLst>
                                  <p:iterate type="lt">
                                    <p:tmPct val="10000"/>
                                  </p:iterate>
                                  <p:childTnLst>
                                    <p:animMotion origin="layout" path="M 2.08333E-6 2.22222E-6 L 2.08333E-6 -0.07222 " pathEditMode="relative" rAng="0" ptsTypes="AA">
                                      <p:cBhvr>
                                        <p:cTn id="18" dur="250" accel="50000" decel="50000" autoRev="1" fill="hold">
                                          <p:stCondLst>
                                            <p:cond delay="0"/>
                                          </p:stCondLst>
                                        </p:cTn>
                                        <p:tgtEl>
                                          <p:spTgt spid="3">
                                            <p:txEl>
                                              <p:pRg st="2" end="2"/>
                                            </p:txEl>
                                          </p:spTgt>
                                        </p:tgtEl>
                                        <p:attrNameLst>
                                          <p:attrName>ppt_x</p:attrName>
                                          <p:attrName>ppt_y</p:attrName>
                                        </p:attrNameLst>
                                      </p:cBhvr>
                                      <p:rCtr x="0" y="-3611"/>
                                    </p:animMotion>
                                    <p:animRot by="1500000">
                                      <p:cBhvr>
                                        <p:cTn id="19" dur="125" fill="hold">
                                          <p:stCondLst>
                                            <p:cond delay="0"/>
                                          </p:stCondLst>
                                        </p:cTn>
                                        <p:tgtEl>
                                          <p:spTgt spid="3">
                                            <p:txEl>
                                              <p:pRg st="2" end="2"/>
                                            </p:txEl>
                                          </p:spTgt>
                                        </p:tgtEl>
                                        <p:attrNameLst>
                                          <p:attrName>r</p:attrName>
                                        </p:attrNameLst>
                                      </p:cBhvr>
                                    </p:animRot>
                                    <p:animRot by="-1500000">
                                      <p:cBhvr>
                                        <p:cTn id="20" dur="125" fill="hold">
                                          <p:stCondLst>
                                            <p:cond delay="125"/>
                                          </p:stCondLst>
                                        </p:cTn>
                                        <p:tgtEl>
                                          <p:spTgt spid="3">
                                            <p:txEl>
                                              <p:pRg st="2" end="2"/>
                                            </p:txEl>
                                          </p:spTgt>
                                        </p:tgtEl>
                                        <p:attrNameLst>
                                          <p:attrName>r</p:attrName>
                                        </p:attrNameLst>
                                      </p:cBhvr>
                                    </p:animRot>
                                    <p:animRot by="-1500000">
                                      <p:cBhvr>
                                        <p:cTn id="21" dur="125" fill="hold">
                                          <p:stCondLst>
                                            <p:cond delay="250"/>
                                          </p:stCondLst>
                                        </p:cTn>
                                        <p:tgtEl>
                                          <p:spTgt spid="3">
                                            <p:txEl>
                                              <p:pRg st="2" end="2"/>
                                            </p:txEl>
                                          </p:spTgt>
                                        </p:tgtEl>
                                        <p:attrNameLst>
                                          <p:attrName>r</p:attrName>
                                        </p:attrNameLst>
                                      </p:cBhvr>
                                    </p:animRot>
                                    <p:animRot by="1500000">
                                      <p:cBhvr>
                                        <p:cTn id="22" dur="125" fill="hold">
                                          <p:stCondLst>
                                            <p:cond delay="375"/>
                                          </p:stCondLst>
                                        </p:cTn>
                                        <p:tgtEl>
                                          <p:spTgt spid="3">
                                            <p:txEl>
                                              <p:pRg st="2" end="2"/>
                                            </p:txEl>
                                          </p:spTgt>
                                        </p:tgtEl>
                                        <p:attrNameLst>
                                          <p:attrName>r</p:attrName>
                                        </p:attrNameLst>
                                      </p:cBhvr>
                                    </p:animRot>
                                  </p:childTnLst>
                                </p:cTn>
                              </p:par>
                              <p:par>
                                <p:cTn id="23" presetID="34" presetClass="emph" presetSubtype="0" fill="hold" nodeType="withEffect">
                                  <p:stCondLst>
                                    <p:cond delay="0"/>
                                  </p:stCondLst>
                                  <p:iterate type="lt">
                                    <p:tmPct val="10000"/>
                                  </p:iterate>
                                  <p:childTnLst>
                                    <p:animMotion origin="layout" path="M -3.54167E-6 -3.33333E-6 L -3.54167E-6 -0.07222 " pathEditMode="relative" rAng="0" ptsTypes="AA">
                                      <p:cBhvr>
                                        <p:cTn id="24" dur="250" accel="50000" decel="50000" autoRev="1" fill="hold">
                                          <p:stCondLst>
                                            <p:cond delay="0"/>
                                          </p:stCondLst>
                                        </p:cTn>
                                        <p:tgtEl>
                                          <p:spTgt spid="3">
                                            <p:txEl>
                                              <p:pRg st="3" end="3"/>
                                            </p:txEl>
                                          </p:spTgt>
                                        </p:tgtEl>
                                        <p:attrNameLst>
                                          <p:attrName>ppt_x</p:attrName>
                                          <p:attrName>ppt_y</p:attrName>
                                        </p:attrNameLst>
                                      </p:cBhvr>
                                      <p:rCtr x="0" y="-3611"/>
                                    </p:animMotion>
                                    <p:animRot by="1500000">
                                      <p:cBhvr>
                                        <p:cTn id="25" dur="125" fill="hold">
                                          <p:stCondLst>
                                            <p:cond delay="0"/>
                                          </p:stCondLst>
                                        </p:cTn>
                                        <p:tgtEl>
                                          <p:spTgt spid="3">
                                            <p:txEl>
                                              <p:pRg st="3" end="3"/>
                                            </p:txEl>
                                          </p:spTgt>
                                        </p:tgtEl>
                                        <p:attrNameLst>
                                          <p:attrName>r</p:attrName>
                                        </p:attrNameLst>
                                      </p:cBhvr>
                                    </p:animRot>
                                    <p:animRot by="-1500000">
                                      <p:cBhvr>
                                        <p:cTn id="26" dur="125" fill="hold">
                                          <p:stCondLst>
                                            <p:cond delay="125"/>
                                          </p:stCondLst>
                                        </p:cTn>
                                        <p:tgtEl>
                                          <p:spTgt spid="3">
                                            <p:txEl>
                                              <p:pRg st="3" end="3"/>
                                            </p:txEl>
                                          </p:spTgt>
                                        </p:tgtEl>
                                        <p:attrNameLst>
                                          <p:attrName>r</p:attrName>
                                        </p:attrNameLst>
                                      </p:cBhvr>
                                    </p:animRot>
                                    <p:animRot by="-1500000">
                                      <p:cBhvr>
                                        <p:cTn id="27" dur="125" fill="hold">
                                          <p:stCondLst>
                                            <p:cond delay="250"/>
                                          </p:stCondLst>
                                        </p:cTn>
                                        <p:tgtEl>
                                          <p:spTgt spid="3">
                                            <p:txEl>
                                              <p:pRg st="3" end="3"/>
                                            </p:txEl>
                                          </p:spTgt>
                                        </p:tgtEl>
                                        <p:attrNameLst>
                                          <p:attrName>r</p:attrName>
                                        </p:attrNameLst>
                                      </p:cBhvr>
                                    </p:animRot>
                                    <p:animRot by="1500000">
                                      <p:cBhvr>
                                        <p:cTn id="28" dur="125" fill="hold">
                                          <p:stCondLst>
                                            <p:cond delay="375"/>
                                          </p:stCondLst>
                                        </p:cTn>
                                        <p:tgtEl>
                                          <p:spTgt spid="3">
                                            <p:txEl>
                                              <p:pRg st="3" end="3"/>
                                            </p:txEl>
                                          </p:spTgt>
                                        </p:tgtEl>
                                        <p:attrNameLst>
                                          <p:attrName>r</p:attrName>
                                        </p:attrNameLst>
                                      </p:cBhvr>
                                    </p:animRot>
                                  </p:childTnLst>
                                </p:cTn>
                              </p:par>
                              <p:par>
                                <p:cTn id="29" presetID="34" presetClass="emph" presetSubtype="0" fill="hold" nodeType="withEffect">
                                  <p:stCondLst>
                                    <p:cond delay="0"/>
                                  </p:stCondLst>
                                  <p:iterate type="lt">
                                    <p:tmPct val="10000"/>
                                  </p:iterate>
                                  <p:childTnLst>
                                    <p:animMotion origin="layout" path="M 4.58333E-6 -3.7037E-7 L 4.58333E-6 -0.07222 " pathEditMode="relative" rAng="0" ptsTypes="AA">
                                      <p:cBhvr>
                                        <p:cTn id="30" dur="250" accel="50000" decel="50000" autoRev="1" fill="hold">
                                          <p:stCondLst>
                                            <p:cond delay="0"/>
                                          </p:stCondLst>
                                        </p:cTn>
                                        <p:tgtEl>
                                          <p:spTgt spid="3">
                                            <p:txEl>
                                              <p:pRg st="4" end="4"/>
                                            </p:txEl>
                                          </p:spTgt>
                                        </p:tgtEl>
                                        <p:attrNameLst>
                                          <p:attrName>ppt_x</p:attrName>
                                          <p:attrName>ppt_y</p:attrName>
                                        </p:attrNameLst>
                                      </p:cBhvr>
                                      <p:rCtr x="0" y="-3611"/>
                                    </p:animMotion>
                                    <p:animRot by="1500000">
                                      <p:cBhvr>
                                        <p:cTn id="31" dur="125" fill="hold">
                                          <p:stCondLst>
                                            <p:cond delay="0"/>
                                          </p:stCondLst>
                                        </p:cTn>
                                        <p:tgtEl>
                                          <p:spTgt spid="3">
                                            <p:txEl>
                                              <p:pRg st="4" end="4"/>
                                            </p:txEl>
                                          </p:spTgt>
                                        </p:tgtEl>
                                        <p:attrNameLst>
                                          <p:attrName>r</p:attrName>
                                        </p:attrNameLst>
                                      </p:cBhvr>
                                    </p:animRot>
                                    <p:animRot by="-1500000">
                                      <p:cBhvr>
                                        <p:cTn id="32" dur="125" fill="hold">
                                          <p:stCondLst>
                                            <p:cond delay="125"/>
                                          </p:stCondLst>
                                        </p:cTn>
                                        <p:tgtEl>
                                          <p:spTgt spid="3">
                                            <p:txEl>
                                              <p:pRg st="4" end="4"/>
                                            </p:txEl>
                                          </p:spTgt>
                                        </p:tgtEl>
                                        <p:attrNameLst>
                                          <p:attrName>r</p:attrName>
                                        </p:attrNameLst>
                                      </p:cBhvr>
                                    </p:animRot>
                                    <p:animRot by="-1500000">
                                      <p:cBhvr>
                                        <p:cTn id="33" dur="125" fill="hold">
                                          <p:stCondLst>
                                            <p:cond delay="250"/>
                                          </p:stCondLst>
                                        </p:cTn>
                                        <p:tgtEl>
                                          <p:spTgt spid="3">
                                            <p:txEl>
                                              <p:pRg st="4" end="4"/>
                                            </p:txEl>
                                          </p:spTgt>
                                        </p:tgtEl>
                                        <p:attrNameLst>
                                          <p:attrName>r</p:attrName>
                                        </p:attrNameLst>
                                      </p:cBhvr>
                                    </p:animRot>
                                    <p:animRot by="1500000">
                                      <p:cBhvr>
                                        <p:cTn id="34" dur="125" fill="hold">
                                          <p:stCondLst>
                                            <p:cond delay="375"/>
                                          </p:stCondLst>
                                        </p:cTn>
                                        <p:tgtEl>
                                          <p:spTgt spid="3">
                                            <p:txEl>
                                              <p:pRg st="4" end="4"/>
                                            </p:txEl>
                                          </p:spTgt>
                                        </p:tgtEl>
                                        <p:attrNameLst>
                                          <p:attrName>r</p:attrName>
                                        </p:attrNameLst>
                                      </p:cBhvr>
                                    </p:animRot>
                                  </p:childTnLst>
                                </p:cTn>
                              </p:par>
                              <p:par>
                                <p:cTn id="35" presetID="34" presetClass="emph" presetSubtype="0" fill="hold" nodeType="withEffect">
                                  <p:stCondLst>
                                    <p:cond delay="0"/>
                                  </p:stCondLst>
                                  <p:iterate type="lt">
                                    <p:tmPct val="10000"/>
                                  </p:iterate>
                                  <p:childTnLst>
                                    <p:animMotion origin="layout" path="M 2.91667E-6 2.59259E-6 L 2.91667E-6 -0.07222 " pathEditMode="relative" rAng="0" ptsTypes="AA">
                                      <p:cBhvr>
                                        <p:cTn id="36" dur="250" accel="50000" decel="50000" autoRev="1" fill="hold">
                                          <p:stCondLst>
                                            <p:cond delay="0"/>
                                          </p:stCondLst>
                                        </p:cTn>
                                        <p:tgtEl>
                                          <p:spTgt spid="3">
                                            <p:txEl>
                                              <p:pRg st="5" end="5"/>
                                            </p:txEl>
                                          </p:spTgt>
                                        </p:tgtEl>
                                        <p:attrNameLst>
                                          <p:attrName>ppt_x</p:attrName>
                                          <p:attrName>ppt_y</p:attrName>
                                        </p:attrNameLst>
                                      </p:cBhvr>
                                      <p:rCtr x="0" y="-3611"/>
                                    </p:animMotion>
                                    <p:animRot by="1500000">
                                      <p:cBhvr>
                                        <p:cTn id="37" dur="125" fill="hold">
                                          <p:stCondLst>
                                            <p:cond delay="0"/>
                                          </p:stCondLst>
                                        </p:cTn>
                                        <p:tgtEl>
                                          <p:spTgt spid="3">
                                            <p:txEl>
                                              <p:pRg st="5" end="5"/>
                                            </p:txEl>
                                          </p:spTgt>
                                        </p:tgtEl>
                                        <p:attrNameLst>
                                          <p:attrName>r</p:attrName>
                                        </p:attrNameLst>
                                      </p:cBhvr>
                                    </p:animRot>
                                    <p:animRot by="-1500000">
                                      <p:cBhvr>
                                        <p:cTn id="38" dur="125" fill="hold">
                                          <p:stCondLst>
                                            <p:cond delay="125"/>
                                          </p:stCondLst>
                                        </p:cTn>
                                        <p:tgtEl>
                                          <p:spTgt spid="3">
                                            <p:txEl>
                                              <p:pRg st="5" end="5"/>
                                            </p:txEl>
                                          </p:spTgt>
                                        </p:tgtEl>
                                        <p:attrNameLst>
                                          <p:attrName>r</p:attrName>
                                        </p:attrNameLst>
                                      </p:cBhvr>
                                    </p:animRot>
                                    <p:animRot by="-1500000">
                                      <p:cBhvr>
                                        <p:cTn id="39" dur="125" fill="hold">
                                          <p:stCondLst>
                                            <p:cond delay="250"/>
                                          </p:stCondLst>
                                        </p:cTn>
                                        <p:tgtEl>
                                          <p:spTgt spid="3">
                                            <p:txEl>
                                              <p:pRg st="5" end="5"/>
                                            </p:txEl>
                                          </p:spTgt>
                                        </p:tgtEl>
                                        <p:attrNameLst>
                                          <p:attrName>r</p:attrName>
                                        </p:attrNameLst>
                                      </p:cBhvr>
                                    </p:animRot>
                                    <p:animRot by="1500000">
                                      <p:cBhvr>
                                        <p:cTn id="40" dur="125" fill="hold">
                                          <p:stCondLst>
                                            <p:cond delay="375"/>
                                          </p:stCondLst>
                                        </p:cTn>
                                        <p:tgtEl>
                                          <p:spTgt spid="3">
                                            <p:txEl>
                                              <p:pRg st="5" end="5"/>
                                            </p:txEl>
                                          </p:spTgt>
                                        </p:tgtEl>
                                        <p:attrNameLst>
                                          <p:attrName>r</p:attrName>
                                        </p:attrNameLst>
                                      </p:cBhvr>
                                    </p:animRot>
                                  </p:childTnLst>
                                </p:cTn>
                              </p:par>
                              <p:par>
                                <p:cTn id="41" presetID="34" presetClass="emph" presetSubtype="0" fill="hold" nodeType="withEffect">
                                  <p:stCondLst>
                                    <p:cond delay="0"/>
                                  </p:stCondLst>
                                  <p:iterate type="lt">
                                    <p:tmPct val="10000"/>
                                  </p:iterate>
                                  <p:childTnLst>
                                    <p:animMotion origin="layout" path="M 2.29167E-6 -4.44444E-6 L 2.29167E-6 -0.07222 " pathEditMode="relative" rAng="0" ptsTypes="AA">
                                      <p:cBhvr>
                                        <p:cTn id="42" dur="250" accel="50000" decel="50000" autoRev="1" fill="hold">
                                          <p:stCondLst>
                                            <p:cond delay="0"/>
                                          </p:stCondLst>
                                        </p:cTn>
                                        <p:tgtEl>
                                          <p:spTgt spid="3">
                                            <p:txEl>
                                              <p:pRg st="6" end="6"/>
                                            </p:txEl>
                                          </p:spTgt>
                                        </p:tgtEl>
                                        <p:attrNameLst>
                                          <p:attrName>ppt_x</p:attrName>
                                          <p:attrName>ppt_y</p:attrName>
                                        </p:attrNameLst>
                                      </p:cBhvr>
                                      <p:rCtr x="0" y="-3611"/>
                                    </p:animMotion>
                                    <p:animRot by="1500000">
                                      <p:cBhvr>
                                        <p:cTn id="43" dur="125" fill="hold">
                                          <p:stCondLst>
                                            <p:cond delay="0"/>
                                          </p:stCondLst>
                                        </p:cTn>
                                        <p:tgtEl>
                                          <p:spTgt spid="3">
                                            <p:txEl>
                                              <p:pRg st="6" end="6"/>
                                            </p:txEl>
                                          </p:spTgt>
                                        </p:tgtEl>
                                        <p:attrNameLst>
                                          <p:attrName>r</p:attrName>
                                        </p:attrNameLst>
                                      </p:cBhvr>
                                    </p:animRot>
                                    <p:animRot by="-1500000">
                                      <p:cBhvr>
                                        <p:cTn id="44" dur="125" fill="hold">
                                          <p:stCondLst>
                                            <p:cond delay="125"/>
                                          </p:stCondLst>
                                        </p:cTn>
                                        <p:tgtEl>
                                          <p:spTgt spid="3">
                                            <p:txEl>
                                              <p:pRg st="6" end="6"/>
                                            </p:txEl>
                                          </p:spTgt>
                                        </p:tgtEl>
                                        <p:attrNameLst>
                                          <p:attrName>r</p:attrName>
                                        </p:attrNameLst>
                                      </p:cBhvr>
                                    </p:animRot>
                                    <p:animRot by="-1500000">
                                      <p:cBhvr>
                                        <p:cTn id="45" dur="125" fill="hold">
                                          <p:stCondLst>
                                            <p:cond delay="250"/>
                                          </p:stCondLst>
                                        </p:cTn>
                                        <p:tgtEl>
                                          <p:spTgt spid="3">
                                            <p:txEl>
                                              <p:pRg st="6" end="6"/>
                                            </p:txEl>
                                          </p:spTgt>
                                        </p:tgtEl>
                                        <p:attrNameLst>
                                          <p:attrName>r</p:attrName>
                                        </p:attrNameLst>
                                      </p:cBhvr>
                                    </p:animRot>
                                    <p:animRot by="1500000">
                                      <p:cBhvr>
                                        <p:cTn id="46" dur="125" fill="hold">
                                          <p:stCondLst>
                                            <p:cond delay="375"/>
                                          </p:stCondLst>
                                        </p:cTn>
                                        <p:tgtEl>
                                          <p:spTgt spid="3">
                                            <p:txEl>
                                              <p:pRg st="6" end="6"/>
                                            </p:txEl>
                                          </p:spTgt>
                                        </p:tgtEl>
                                        <p:attrNameLst>
                                          <p:attrName>r</p:attrName>
                                        </p:attrNameLst>
                                      </p:cBhvr>
                                    </p:animRot>
                                  </p:childTnLst>
                                </p:cTn>
                              </p:par>
                              <p:par>
                                <p:cTn id="47" presetID="34" presetClass="emph" presetSubtype="0" fill="hold" nodeType="withEffect">
                                  <p:stCondLst>
                                    <p:cond delay="0"/>
                                  </p:stCondLst>
                                  <p:iterate type="lt">
                                    <p:tmPct val="10000"/>
                                  </p:iterate>
                                  <p:childTnLst>
                                    <p:animMotion origin="layout" path="M -4.16667E-6 -1.48148E-6 L -4.16667E-6 -0.07222 " pathEditMode="relative" rAng="0" ptsTypes="AA">
                                      <p:cBhvr>
                                        <p:cTn id="48" dur="250" accel="50000" decel="50000" autoRev="1" fill="hold">
                                          <p:stCondLst>
                                            <p:cond delay="0"/>
                                          </p:stCondLst>
                                        </p:cTn>
                                        <p:tgtEl>
                                          <p:spTgt spid="3">
                                            <p:txEl>
                                              <p:pRg st="7" end="7"/>
                                            </p:txEl>
                                          </p:spTgt>
                                        </p:tgtEl>
                                        <p:attrNameLst>
                                          <p:attrName>ppt_x</p:attrName>
                                          <p:attrName>ppt_y</p:attrName>
                                        </p:attrNameLst>
                                      </p:cBhvr>
                                      <p:rCtr x="0" y="-3611"/>
                                    </p:animMotion>
                                    <p:animRot by="1500000">
                                      <p:cBhvr>
                                        <p:cTn id="49" dur="125" fill="hold">
                                          <p:stCondLst>
                                            <p:cond delay="0"/>
                                          </p:stCondLst>
                                        </p:cTn>
                                        <p:tgtEl>
                                          <p:spTgt spid="3">
                                            <p:txEl>
                                              <p:pRg st="7" end="7"/>
                                            </p:txEl>
                                          </p:spTgt>
                                        </p:tgtEl>
                                        <p:attrNameLst>
                                          <p:attrName>r</p:attrName>
                                        </p:attrNameLst>
                                      </p:cBhvr>
                                    </p:animRot>
                                    <p:animRot by="-1500000">
                                      <p:cBhvr>
                                        <p:cTn id="50" dur="125" fill="hold">
                                          <p:stCondLst>
                                            <p:cond delay="125"/>
                                          </p:stCondLst>
                                        </p:cTn>
                                        <p:tgtEl>
                                          <p:spTgt spid="3">
                                            <p:txEl>
                                              <p:pRg st="7" end="7"/>
                                            </p:txEl>
                                          </p:spTgt>
                                        </p:tgtEl>
                                        <p:attrNameLst>
                                          <p:attrName>r</p:attrName>
                                        </p:attrNameLst>
                                      </p:cBhvr>
                                    </p:animRot>
                                    <p:animRot by="-1500000">
                                      <p:cBhvr>
                                        <p:cTn id="51" dur="125" fill="hold">
                                          <p:stCondLst>
                                            <p:cond delay="250"/>
                                          </p:stCondLst>
                                        </p:cTn>
                                        <p:tgtEl>
                                          <p:spTgt spid="3">
                                            <p:txEl>
                                              <p:pRg st="7" end="7"/>
                                            </p:txEl>
                                          </p:spTgt>
                                        </p:tgtEl>
                                        <p:attrNameLst>
                                          <p:attrName>r</p:attrName>
                                        </p:attrNameLst>
                                      </p:cBhvr>
                                    </p:animRot>
                                    <p:animRot by="1500000">
                                      <p:cBhvr>
                                        <p:cTn id="52" dur="125" fill="hold">
                                          <p:stCondLst>
                                            <p:cond delay="375"/>
                                          </p:stCondLst>
                                        </p:cTn>
                                        <p:tgtEl>
                                          <p:spTgt spid="3">
                                            <p:txEl>
                                              <p:pRg st="7" end="7"/>
                                            </p:txEl>
                                          </p:spTgt>
                                        </p:tgtEl>
                                        <p:attrNameLst>
                                          <p:attrName>r</p:attrName>
                                        </p:attrNameLst>
                                      </p:cBhvr>
                                    </p:animRot>
                                  </p:childTnLst>
                                </p:cTn>
                              </p:par>
                              <p:par>
                                <p:cTn id="53" presetID="34" presetClass="emph" presetSubtype="0" fill="hold" nodeType="withEffect">
                                  <p:stCondLst>
                                    <p:cond delay="0"/>
                                  </p:stCondLst>
                                  <p:iterate type="lt">
                                    <p:tmPct val="10000"/>
                                  </p:iterate>
                                  <p:childTnLst>
                                    <p:animMotion origin="layout" path="M 2.08333E-6 1.48148E-6 L 2.08333E-6 -0.07222 " pathEditMode="relative" rAng="0" ptsTypes="AA">
                                      <p:cBhvr>
                                        <p:cTn id="54" dur="250" accel="50000" decel="50000" autoRev="1" fill="hold">
                                          <p:stCondLst>
                                            <p:cond delay="0"/>
                                          </p:stCondLst>
                                        </p:cTn>
                                        <p:tgtEl>
                                          <p:spTgt spid="3">
                                            <p:txEl>
                                              <p:pRg st="8" end="8"/>
                                            </p:txEl>
                                          </p:spTgt>
                                        </p:tgtEl>
                                        <p:attrNameLst>
                                          <p:attrName>ppt_x</p:attrName>
                                          <p:attrName>ppt_y</p:attrName>
                                        </p:attrNameLst>
                                      </p:cBhvr>
                                      <p:rCtr x="0" y="-3611"/>
                                    </p:animMotion>
                                    <p:animRot by="1500000">
                                      <p:cBhvr>
                                        <p:cTn id="55" dur="125" fill="hold">
                                          <p:stCondLst>
                                            <p:cond delay="0"/>
                                          </p:stCondLst>
                                        </p:cTn>
                                        <p:tgtEl>
                                          <p:spTgt spid="3">
                                            <p:txEl>
                                              <p:pRg st="8" end="8"/>
                                            </p:txEl>
                                          </p:spTgt>
                                        </p:tgtEl>
                                        <p:attrNameLst>
                                          <p:attrName>r</p:attrName>
                                        </p:attrNameLst>
                                      </p:cBhvr>
                                    </p:animRot>
                                    <p:animRot by="-1500000">
                                      <p:cBhvr>
                                        <p:cTn id="56" dur="125" fill="hold">
                                          <p:stCondLst>
                                            <p:cond delay="125"/>
                                          </p:stCondLst>
                                        </p:cTn>
                                        <p:tgtEl>
                                          <p:spTgt spid="3">
                                            <p:txEl>
                                              <p:pRg st="8" end="8"/>
                                            </p:txEl>
                                          </p:spTgt>
                                        </p:tgtEl>
                                        <p:attrNameLst>
                                          <p:attrName>r</p:attrName>
                                        </p:attrNameLst>
                                      </p:cBhvr>
                                    </p:animRot>
                                    <p:animRot by="-1500000">
                                      <p:cBhvr>
                                        <p:cTn id="57" dur="125" fill="hold">
                                          <p:stCondLst>
                                            <p:cond delay="250"/>
                                          </p:stCondLst>
                                        </p:cTn>
                                        <p:tgtEl>
                                          <p:spTgt spid="3">
                                            <p:txEl>
                                              <p:pRg st="8" end="8"/>
                                            </p:txEl>
                                          </p:spTgt>
                                        </p:tgtEl>
                                        <p:attrNameLst>
                                          <p:attrName>r</p:attrName>
                                        </p:attrNameLst>
                                      </p:cBhvr>
                                    </p:animRot>
                                    <p:animRot by="1500000">
                                      <p:cBhvr>
                                        <p:cTn id="58" dur="125" fill="hold">
                                          <p:stCondLst>
                                            <p:cond delay="375"/>
                                          </p:stCondLst>
                                        </p:cTn>
                                        <p:tgtEl>
                                          <p:spTgt spid="3">
                                            <p:txEl>
                                              <p:pRg st="8" end="8"/>
                                            </p:txEl>
                                          </p:spTgt>
                                        </p:tgtEl>
                                        <p:attrNameLst>
                                          <p:attrName>r</p:attrName>
                                        </p:attrNameLst>
                                      </p:cBhvr>
                                    </p:animRot>
                                  </p:childTnLst>
                                </p:cTn>
                              </p:par>
                              <p:par>
                                <p:cTn id="59" presetID="34" presetClass="emph" presetSubtype="0" fill="hold" nodeType="withEffect">
                                  <p:stCondLst>
                                    <p:cond delay="0"/>
                                  </p:stCondLst>
                                  <p:iterate type="lt">
                                    <p:tmPct val="10000"/>
                                  </p:iterate>
                                  <p:childTnLst>
                                    <p:animMotion origin="layout" path="M -4.375E-6 4.44444E-6 L -4.375E-6 -0.07223 " pathEditMode="relative" rAng="0" ptsTypes="AA">
                                      <p:cBhvr>
                                        <p:cTn id="60" dur="250" accel="50000" decel="50000" autoRev="1" fill="hold">
                                          <p:stCondLst>
                                            <p:cond delay="0"/>
                                          </p:stCondLst>
                                        </p:cTn>
                                        <p:tgtEl>
                                          <p:spTgt spid="3">
                                            <p:txEl>
                                              <p:pRg st="9" end="9"/>
                                            </p:txEl>
                                          </p:spTgt>
                                        </p:tgtEl>
                                        <p:attrNameLst>
                                          <p:attrName>ppt_x</p:attrName>
                                          <p:attrName>ppt_y</p:attrName>
                                        </p:attrNameLst>
                                      </p:cBhvr>
                                      <p:rCtr x="0" y="-3611"/>
                                    </p:animMotion>
                                    <p:animRot by="1500000">
                                      <p:cBhvr>
                                        <p:cTn id="61" dur="125" fill="hold">
                                          <p:stCondLst>
                                            <p:cond delay="0"/>
                                          </p:stCondLst>
                                        </p:cTn>
                                        <p:tgtEl>
                                          <p:spTgt spid="3">
                                            <p:txEl>
                                              <p:pRg st="9" end="9"/>
                                            </p:txEl>
                                          </p:spTgt>
                                        </p:tgtEl>
                                        <p:attrNameLst>
                                          <p:attrName>r</p:attrName>
                                        </p:attrNameLst>
                                      </p:cBhvr>
                                    </p:animRot>
                                    <p:animRot by="-1500000">
                                      <p:cBhvr>
                                        <p:cTn id="62" dur="125" fill="hold">
                                          <p:stCondLst>
                                            <p:cond delay="125"/>
                                          </p:stCondLst>
                                        </p:cTn>
                                        <p:tgtEl>
                                          <p:spTgt spid="3">
                                            <p:txEl>
                                              <p:pRg st="9" end="9"/>
                                            </p:txEl>
                                          </p:spTgt>
                                        </p:tgtEl>
                                        <p:attrNameLst>
                                          <p:attrName>r</p:attrName>
                                        </p:attrNameLst>
                                      </p:cBhvr>
                                    </p:animRot>
                                    <p:animRot by="-1500000">
                                      <p:cBhvr>
                                        <p:cTn id="63" dur="125" fill="hold">
                                          <p:stCondLst>
                                            <p:cond delay="250"/>
                                          </p:stCondLst>
                                        </p:cTn>
                                        <p:tgtEl>
                                          <p:spTgt spid="3">
                                            <p:txEl>
                                              <p:pRg st="9" end="9"/>
                                            </p:txEl>
                                          </p:spTgt>
                                        </p:tgtEl>
                                        <p:attrNameLst>
                                          <p:attrName>r</p:attrName>
                                        </p:attrNameLst>
                                      </p:cBhvr>
                                    </p:animRot>
                                    <p:animRot by="1500000">
                                      <p:cBhvr>
                                        <p:cTn id="64" dur="125" fill="hold">
                                          <p:stCondLst>
                                            <p:cond delay="375"/>
                                          </p:stCondLst>
                                        </p:cTn>
                                        <p:tgtEl>
                                          <p:spTgt spid="3">
                                            <p:txEl>
                                              <p:pRg st="9" end="9"/>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086413"/>
          </a:xfrm>
        </p:spPr>
        <p:txBody>
          <a:bodyPr>
            <a:noAutofit/>
          </a:bodyPr>
          <a:lstStyle/>
          <a:p>
            <a:r>
              <a:rPr lang="fa-IR" sz="2800" b="1" dirty="0" smtClean="0">
                <a:solidFill>
                  <a:srgbClr val="FF0000"/>
                </a:solidFill>
                <a:cs typeface="2  Badr" panose="00000400000000000000" pitchFamily="2" charset="-78"/>
              </a:rPr>
              <a:t>تمرین2: </a:t>
            </a:r>
            <a:r>
              <a:rPr lang="fa-IR" sz="2800" b="1" dirty="0" smtClean="0">
                <a:cs typeface="2  Badr" panose="00000400000000000000" pitchFamily="2" charset="-78"/>
              </a:rPr>
              <a:t>آزمونی </a:t>
            </a:r>
            <a:r>
              <a:rPr lang="fa-IR" sz="2800" b="1" dirty="0">
                <a:cs typeface="2  Badr" panose="00000400000000000000" pitchFamily="2" charset="-78"/>
              </a:rPr>
              <a:t>دارای 3 دسته سوال (3 تا چهار گزینه ای-3 تا سه گزینه ای-3 تا دو گزینه ای)  است. تعداد حالت های ممکن برای پاسخ دادن در هر قسمت بدست آورید.</a:t>
            </a:r>
            <a:r>
              <a:rPr lang="en-US" sz="2800" b="1" dirty="0">
                <a:cs typeface="2  Badr" panose="00000400000000000000" pitchFamily="2" charset="-78"/>
              </a:rPr>
              <a:t/>
            </a:r>
            <a:br>
              <a:rPr lang="en-US" sz="2800" b="1" dirty="0">
                <a:cs typeface="2  Badr" panose="00000400000000000000" pitchFamily="2" charset="-78"/>
              </a:rPr>
            </a:br>
            <a:r>
              <a:rPr lang="fa-IR" sz="2800" b="1" dirty="0">
                <a:cs typeface="2  Badr" panose="00000400000000000000" pitchFamily="2" charset="-78"/>
              </a:rPr>
              <a:t>الف) پاسخ به همه ی سوالات اجیاری باشد.    </a:t>
            </a:r>
            <a:r>
              <a:rPr lang="fa-IR" sz="2800" b="1" dirty="0" smtClean="0">
                <a:cs typeface="2  Badr" panose="00000400000000000000" pitchFamily="2" charset="-78"/>
              </a:rPr>
              <a:t/>
            </a:r>
            <a:br>
              <a:rPr lang="fa-IR" sz="2800" b="1" dirty="0" smtClean="0">
                <a:cs typeface="2  Badr" panose="00000400000000000000" pitchFamily="2" charset="-78"/>
              </a:rPr>
            </a:br>
            <a:r>
              <a:rPr lang="fa-IR" sz="2800" b="1" dirty="0" smtClean="0">
                <a:cs typeface="2  Badr" panose="00000400000000000000" pitchFamily="2" charset="-78"/>
              </a:rPr>
              <a:t>      </a:t>
            </a:r>
            <a:r>
              <a:rPr lang="fa-IR" sz="2800" b="1" dirty="0">
                <a:cs typeface="2  Badr" panose="00000400000000000000" pitchFamily="2" charset="-78"/>
              </a:rPr>
              <a:t>ب) فقط مجاز به پاسخ گویی به سوالات یکی از دسته ها باشد.</a:t>
            </a:r>
            <a:r>
              <a:rPr lang="en-US" sz="2800" b="1" dirty="0">
                <a:cs typeface="2  Badr" panose="00000400000000000000" pitchFamily="2" charset="-78"/>
              </a:rPr>
              <a:t/>
            </a:r>
            <a:br>
              <a:rPr lang="en-US" sz="2800" b="1" dirty="0">
                <a:cs typeface="2  Badr" panose="00000400000000000000" pitchFamily="2" charset="-78"/>
              </a:rPr>
            </a:br>
            <a:r>
              <a:rPr lang="fa-IR" sz="2800" b="1" dirty="0">
                <a:cs typeface="2  Badr" panose="00000400000000000000" pitchFamily="2" charset="-78"/>
              </a:rPr>
              <a:t>پ) فقط مجاز به پاسخ گویی به 2 دسته  از سوالات باشیم.</a:t>
            </a:r>
            <a:br>
              <a:rPr lang="fa-IR" sz="2800" b="1" dirty="0">
                <a:cs typeface="2  Badr" panose="00000400000000000000" pitchFamily="2" charset="-78"/>
              </a:rPr>
            </a:br>
            <a:endParaRPr lang="fa-IR" sz="2800" b="1" dirty="0">
              <a:cs typeface="2  Badr" panose="00000400000000000000" pitchFamily="2" charset="-78"/>
            </a:endParaRPr>
          </a:p>
        </p:txBody>
      </p:sp>
      <p:sp>
        <p:nvSpPr>
          <p:cNvPr id="3" name="Content Placeholder 2"/>
          <p:cNvSpPr>
            <a:spLocks noGrp="1"/>
          </p:cNvSpPr>
          <p:nvPr>
            <p:ph idx="1"/>
          </p:nvPr>
        </p:nvSpPr>
        <p:spPr>
          <a:xfrm>
            <a:off x="838200" y="2704563"/>
            <a:ext cx="10515600" cy="3472400"/>
          </a:xfrm>
        </p:spPr>
        <p:txBody>
          <a:bodyPr/>
          <a:lstStyle/>
          <a:p>
            <a:pPr marL="0" indent="0">
              <a:buNone/>
            </a:pPr>
            <a:r>
              <a:rPr lang="fa-IR" b="1" dirty="0" smtClean="0">
                <a:solidFill>
                  <a:srgbClr val="FF0000"/>
                </a:solidFill>
                <a:cs typeface="2  Badr" panose="00000400000000000000" pitchFamily="2" charset="-78"/>
              </a:rPr>
              <a:t>تمرین3: </a:t>
            </a:r>
          </a:p>
          <a:p>
            <a:pPr marL="0" indent="0">
              <a:buNone/>
            </a:pPr>
            <a:r>
              <a:rPr lang="fa-IR" b="1" dirty="0" smtClean="0">
                <a:cs typeface="2  Badr" panose="00000400000000000000" pitchFamily="2" charset="-78"/>
              </a:rPr>
              <a:t>الف) با توجه به شکل زیر به چند طریق می توان از </a:t>
            </a:r>
            <a:r>
              <a:rPr lang="en-US" b="1" dirty="0" smtClean="0">
                <a:cs typeface="2  Badr" panose="00000400000000000000" pitchFamily="2" charset="-78"/>
              </a:rPr>
              <a:t>A</a:t>
            </a:r>
            <a:r>
              <a:rPr lang="fa-IR" b="1" dirty="0" smtClean="0">
                <a:cs typeface="2  Badr" panose="00000400000000000000" pitchFamily="2" charset="-78"/>
              </a:rPr>
              <a:t> به </a:t>
            </a:r>
            <a:r>
              <a:rPr lang="en-US" b="1" dirty="0" smtClean="0">
                <a:cs typeface="2  Badr" panose="00000400000000000000" pitchFamily="2" charset="-78"/>
              </a:rPr>
              <a:t>D</a:t>
            </a:r>
            <a:r>
              <a:rPr lang="fa-IR" b="1" dirty="0" smtClean="0">
                <a:cs typeface="2  Badr" panose="00000400000000000000" pitchFamily="2" charset="-78"/>
              </a:rPr>
              <a:t> رفت؟ </a:t>
            </a:r>
          </a:p>
          <a:p>
            <a:pPr marL="0" indent="0">
              <a:buNone/>
            </a:pPr>
            <a:r>
              <a:rPr lang="fa-IR" b="1" dirty="0" smtClean="0">
                <a:cs typeface="2  Badr" panose="00000400000000000000" pitchFamily="2" charset="-78"/>
              </a:rPr>
              <a:t> ب) به چند طریق می توان از </a:t>
            </a:r>
            <a:r>
              <a:rPr lang="en-US" b="1" dirty="0" smtClean="0">
                <a:cs typeface="2  Badr" panose="00000400000000000000" pitchFamily="2" charset="-78"/>
              </a:rPr>
              <a:t>A</a:t>
            </a:r>
            <a:r>
              <a:rPr lang="fa-IR" b="1" dirty="0" smtClean="0">
                <a:cs typeface="2  Badr" panose="00000400000000000000" pitchFamily="2" charset="-78"/>
              </a:rPr>
              <a:t> به </a:t>
            </a:r>
            <a:r>
              <a:rPr lang="en-US" b="1" dirty="0" smtClean="0">
                <a:cs typeface="2  Badr" panose="00000400000000000000" pitchFamily="2" charset="-78"/>
              </a:rPr>
              <a:t>D</a:t>
            </a:r>
            <a:r>
              <a:rPr lang="fa-IR" b="1" dirty="0" smtClean="0">
                <a:cs typeface="2  Badr" panose="00000400000000000000" pitchFamily="2" charset="-78"/>
              </a:rPr>
              <a:t> رفت و به </a:t>
            </a:r>
            <a:r>
              <a:rPr lang="en-US" b="1" dirty="0" smtClean="0">
                <a:cs typeface="2  Badr" panose="00000400000000000000" pitchFamily="2" charset="-78"/>
              </a:rPr>
              <a:t>A</a:t>
            </a:r>
            <a:r>
              <a:rPr lang="fa-IR" b="1" dirty="0" smtClean="0">
                <a:cs typeface="2  Badr" panose="00000400000000000000" pitchFamily="2" charset="-78"/>
              </a:rPr>
              <a:t> برگشت؟ </a:t>
            </a:r>
          </a:p>
          <a:p>
            <a:pPr marL="0" indent="0">
              <a:buNone/>
            </a:pPr>
            <a:r>
              <a:rPr lang="fa-IR" b="1" dirty="0" smtClean="0">
                <a:cs typeface="2  Badr" panose="00000400000000000000" pitchFamily="2" charset="-78"/>
              </a:rPr>
              <a:t>پ) در چند مسیر مختلف از مسیر های «ب» هر جاده حداکثر یک بار طی می شود؟ </a:t>
            </a:r>
            <a:br>
              <a:rPr lang="fa-IR" b="1" dirty="0" smtClean="0">
                <a:cs typeface="2  Badr" panose="00000400000000000000" pitchFamily="2" charset="-78"/>
              </a:rPr>
            </a:br>
            <a:endParaRPr lang="fa-IR" b="1" dirty="0">
              <a:cs typeface="2  Badr" panose="00000400000000000000" pitchFamily="2" charset="-78"/>
            </a:endParaRPr>
          </a:p>
        </p:txBody>
      </p:sp>
      <p:sp>
        <p:nvSpPr>
          <p:cNvPr id="4" name="Slide Number Placeholder 3"/>
          <p:cNvSpPr>
            <a:spLocks noGrp="1"/>
          </p:cNvSpPr>
          <p:nvPr>
            <p:ph type="sldNum" sz="quarter" idx="12"/>
          </p:nvPr>
        </p:nvSpPr>
        <p:spPr/>
        <p:txBody>
          <a:bodyPr/>
          <a:lstStyle/>
          <a:p>
            <a:fld id="{C56D3439-AB24-45D9-BC31-4C4A48132097}" type="slidenum">
              <a:rPr lang="fa-IR" smtClean="0"/>
              <a:t>38</a:t>
            </a:fld>
            <a:endParaRPr lang="fa-IR"/>
          </a:p>
        </p:txBody>
      </p:sp>
      <p:sp>
        <p:nvSpPr>
          <p:cNvPr id="5" name="Rectangle 2"/>
          <p:cNvSpPr>
            <a:spLocks noChangeArrowheads="1"/>
          </p:cNvSpPr>
          <p:nvPr/>
        </p:nvSpPr>
        <p:spPr bwMode="auto">
          <a:xfrm>
            <a:off x="-631065" y="561518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7" name="Rectangle 3"/>
          <p:cNvSpPr>
            <a:spLocks noChangeArrowheads="1"/>
          </p:cNvSpPr>
          <p:nvPr/>
        </p:nvSpPr>
        <p:spPr bwMode="auto">
          <a:xfrm>
            <a:off x="-631065" y="750113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pic>
        <p:nvPicPr>
          <p:cNvPr id="9" name="Picture 8"/>
          <p:cNvPicPr>
            <a:picLocks noChangeAspect="1"/>
          </p:cNvPicPr>
          <p:nvPr/>
        </p:nvPicPr>
        <p:blipFill>
          <a:blip r:embed="rId2"/>
          <a:stretch>
            <a:fillRect/>
          </a:stretch>
        </p:blipFill>
        <p:spPr>
          <a:xfrm>
            <a:off x="1571291" y="4761676"/>
            <a:ext cx="6156034" cy="1566421"/>
          </a:xfrm>
          <a:prstGeom prst="rect">
            <a:avLst/>
          </a:prstGeom>
        </p:spPr>
      </p:pic>
    </p:spTree>
    <p:extLst>
      <p:ext uri="{BB962C8B-B14F-4D97-AF65-F5344CB8AC3E}">
        <p14:creationId xmlns:p14="http://schemas.microsoft.com/office/powerpoint/2010/main" val="357270071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2"/>
                                        </p:tgtEl>
                                      </p:cBhvr>
                                    </p:animEffect>
                                    <p:anim calcmode="lin" valueType="num">
                                      <p:cBhvr>
                                        <p:cTn id="7"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14" dur="26">
                                          <p:stCondLst>
                                            <p:cond delay="620"/>
                                          </p:stCondLst>
                                        </p:cTn>
                                        <p:tgtEl>
                                          <p:spTgt spid="2"/>
                                        </p:tgtEl>
                                      </p:cBhvr>
                                      <p:to x="100000" y="60000"/>
                                    </p:animScale>
                                    <p:animScale>
                                      <p:cBhvr>
                                        <p:cTn id="15" dur="166" decel="50000">
                                          <p:stCondLst>
                                            <p:cond delay="646"/>
                                          </p:stCondLst>
                                        </p:cTn>
                                        <p:tgtEl>
                                          <p:spTgt spid="2"/>
                                        </p:tgtEl>
                                      </p:cBhvr>
                                      <p:to x="100000" y="100000"/>
                                    </p:animScale>
                                    <p:animScale>
                                      <p:cBhvr>
                                        <p:cTn id="16" dur="26">
                                          <p:stCondLst>
                                            <p:cond delay="1312"/>
                                          </p:stCondLst>
                                        </p:cTn>
                                        <p:tgtEl>
                                          <p:spTgt spid="2"/>
                                        </p:tgtEl>
                                      </p:cBhvr>
                                      <p:to x="100000" y="80000"/>
                                    </p:animScale>
                                    <p:animScale>
                                      <p:cBhvr>
                                        <p:cTn id="17" dur="166" decel="50000">
                                          <p:stCondLst>
                                            <p:cond delay="1338"/>
                                          </p:stCondLst>
                                        </p:cTn>
                                        <p:tgtEl>
                                          <p:spTgt spid="2"/>
                                        </p:tgtEl>
                                      </p:cBhvr>
                                      <p:to x="100000" y="100000"/>
                                    </p:animScale>
                                    <p:animScale>
                                      <p:cBhvr>
                                        <p:cTn id="18" dur="26">
                                          <p:stCondLst>
                                            <p:cond delay="1642"/>
                                          </p:stCondLst>
                                        </p:cTn>
                                        <p:tgtEl>
                                          <p:spTgt spid="2"/>
                                        </p:tgtEl>
                                      </p:cBhvr>
                                      <p:to x="100000" y="90000"/>
                                    </p:animScale>
                                    <p:animScale>
                                      <p:cBhvr>
                                        <p:cTn id="19" dur="166" decel="50000">
                                          <p:stCondLst>
                                            <p:cond delay="1668"/>
                                          </p:stCondLst>
                                        </p:cTn>
                                        <p:tgtEl>
                                          <p:spTgt spid="2"/>
                                        </p:tgtEl>
                                      </p:cBhvr>
                                      <p:to x="100000" y="100000"/>
                                    </p:animScale>
                                    <p:animScale>
                                      <p:cBhvr>
                                        <p:cTn id="20" dur="26">
                                          <p:stCondLst>
                                            <p:cond delay="1808"/>
                                          </p:stCondLst>
                                        </p:cTn>
                                        <p:tgtEl>
                                          <p:spTgt spid="2"/>
                                        </p:tgtEl>
                                      </p:cBhvr>
                                      <p:to x="100000" y="95000"/>
                                    </p:animScale>
                                    <p:animScale>
                                      <p:cBhvr>
                                        <p:cTn id="21" dur="166" decel="50000">
                                          <p:stCondLst>
                                            <p:cond delay="1834"/>
                                          </p:stCondLst>
                                        </p:cTn>
                                        <p:tgtEl>
                                          <p:spTgt spid="2"/>
                                        </p:tgtEl>
                                      </p:cBhvr>
                                      <p:to x="100000" y="100000"/>
                                    </p:animScale>
                                    <p:set>
                                      <p:cBhvr>
                                        <p:cTn id="22" dur="1" fill="hold">
                                          <p:stCondLst>
                                            <p:cond delay="1999"/>
                                          </p:stCondLst>
                                        </p:cTn>
                                        <p:tgtEl>
                                          <p:spTgt spid="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1000"/>
                                        <p:tgtEl>
                                          <p:spTgt spid="3">
                                            <p:txEl>
                                              <p:pRg st="1" end="1"/>
                                            </p:txEl>
                                          </p:spTgt>
                                        </p:tgtEl>
                                      </p:cBhvr>
                                    </p:animEffect>
                                    <p:anim calcmode="lin" valueType="num">
                                      <p:cBhvr>
                                        <p:cTn id="3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fade">
                                      <p:cBhvr>
                                        <p:cTn id="37" dur="1000"/>
                                        <p:tgtEl>
                                          <p:spTgt spid="3">
                                            <p:txEl>
                                              <p:pRg st="2" end="2"/>
                                            </p:txEl>
                                          </p:spTgt>
                                        </p:tgtEl>
                                      </p:cBhvr>
                                    </p:animEffect>
                                    <p:anim calcmode="lin" valueType="num">
                                      <p:cBhvr>
                                        <p:cTn id="3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barn(inVertical)">
                                      <p:cBhvr>
                                        <p:cTn id="4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1001" y="681040"/>
            <a:ext cx="11419634" cy="2923877"/>
          </a:xfrm>
          <a:prstGeom prst="rect">
            <a:avLst/>
          </a:prstGeom>
          <a:noFill/>
        </p:spPr>
        <p:txBody>
          <a:bodyPr wrap="square" rtlCol="0">
            <a:spAutoFit/>
          </a:bodyPr>
          <a:lstStyle/>
          <a:p>
            <a:pPr algn="justLow" rtl="1">
              <a:lnSpc>
                <a:spcPct val="200000"/>
              </a:lnSpc>
            </a:pPr>
            <a:r>
              <a:rPr lang="fa-IR" sz="3200" b="1" dirty="0" smtClean="0">
                <a:solidFill>
                  <a:srgbClr val="CC0000"/>
                </a:solidFill>
                <a:cs typeface="2  Badr" panose="00000400000000000000" pitchFamily="2" charset="-78"/>
              </a:rPr>
              <a:t>پرسش: </a:t>
            </a:r>
            <a:r>
              <a:rPr lang="fa-IR" sz="3200" b="1" dirty="0" smtClean="0">
                <a:cs typeface="2  Badr" panose="00000400000000000000" pitchFamily="2" charset="-78"/>
              </a:rPr>
              <a:t>فرض کنید در یک شرکت اداری تلفن‌های داخلی همه‌ سه‌رقمی بوده و با پیش‌شماره‌ی 1 یا 2 شروع شوند (مانند 100 یا 278) چه تعداد تلفن داخلی با این شرایط می‌توان در این شرکت نصب کرد؟</a:t>
            </a:r>
          </a:p>
        </p:txBody>
      </p:sp>
    </p:spTree>
    <p:extLst>
      <p:ext uri="{BB962C8B-B14F-4D97-AF65-F5344CB8AC3E}">
        <p14:creationId xmlns:p14="http://schemas.microsoft.com/office/powerpoint/2010/main" val="3753189271"/>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ppt_w</p:attrName>
                                        </p:attrNameLst>
                                      </p:cBhvr>
                                      <p:tavLst>
                                        <p:tav tm="0" fmla="#ppt_w*sin(2.5*pi*$)">
                                          <p:val>
                                            <p:fltVal val="0"/>
                                          </p:val>
                                        </p:tav>
                                        <p:tav tm="100000">
                                          <p:val>
                                            <p:fltVal val="1"/>
                                          </p:val>
                                        </p:tav>
                                      </p:tavLst>
                                    </p:anim>
                                    <p:anim calcmode="lin" valueType="num">
                                      <p:cBhvr>
                                        <p:cTn id="9"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1001" y="681040"/>
            <a:ext cx="11419634" cy="6986528"/>
          </a:xfrm>
          <a:prstGeom prst="rect">
            <a:avLst/>
          </a:prstGeom>
          <a:noFill/>
        </p:spPr>
        <p:txBody>
          <a:bodyPr wrap="square" rtlCol="0">
            <a:spAutoFit/>
          </a:bodyPr>
          <a:lstStyle/>
          <a:p>
            <a:pPr algn="justLow" rtl="1">
              <a:lnSpc>
                <a:spcPct val="200000"/>
              </a:lnSpc>
            </a:pPr>
            <a:r>
              <a:rPr lang="fa-IR" sz="3200" b="1" dirty="0" smtClean="0">
                <a:solidFill>
                  <a:srgbClr val="C00000"/>
                </a:solidFill>
                <a:cs typeface="2  Badr" panose="00000400000000000000" pitchFamily="2" charset="-78"/>
              </a:rPr>
              <a:t>اصل جمع:</a:t>
            </a:r>
          </a:p>
          <a:p>
            <a:pPr algn="justLow" rtl="1">
              <a:lnSpc>
                <a:spcPct val="200000"/>
              </a:lnSpc>
            </a:pPr>
            <a:r>
              <a:rPr lang="fa-IR" sz="3200" b="1" dirty="0" smtClean="0">
                <a:cs typeface="2  Badr" panose="00000400000000000000" pitchFamily="2" charset="-78"/>
              </a:rPr>
              <a:t>اگر بتوانیم کاری را به دو روش انجام دهیم، طوری‌که در یک روش </a:t>
            </a:r>
            <a:r>
              <a:rPr lang="en-US" sz="3200" b="1" dirty="0" smtClean="0">
                <a:latin typeface="Times New Roman" panose="02020603050405020304" pitchFamily="18" charset="0"/>
                <a:cs typeface="2  Badr" panose="00000400000000000000" pitchFamily="2" charset="-78"/>
              </a:rPr>
              <a:t>m</a:t>
            </a:r>
            <a:r>
              <a:rPr lang="fa-IR" sz="3200" b="1" dirty="0" smtClean="0">
                <a:cs typeface="2  Badr" panose="00000400000000000000" pitchFamily="2" charset="-78"/>
              </a:rPr>
              <a:t> انتخاب و در روش دیگر </a:t>
            </a:r>
            <a:r>
              <a:rPr lang="en-US" sz="3200" b="1" dirty="0" smtClean="0">
                <a:latin typeface="Times New Roman" panose="02020603050405020304" pitchFamily="18" charset="0"/>
                <a:cs typeface="2  Badr" panose="00000400000000000000" pitchFamily="2" charset="-78"/>
              </a:rPr>
              <a:t>n</a:t>
            </a:r>
            <a:r>
              <a:rPr lang="fa-IR" sz="3200" b="1" dirty="0" smtClean="0">
                <a:cs typeface="2  Badr" panose="00000400000000000000" pitchFamily="2" charset="-78"/>
              </a:rPr>
              <a:t> انتخاب وجود داشته باشد، در کل برای انجام این‌کار </a:t>
            </a:r>
            <a:r>
              <a:rPr lang="en-US" sz="3200" b="1" dirty="0" smtClean="0">
                <a:latin typeface="Times New Roman" panose="02020603050405020304" pitchFamily="18" charset="0"/>
                <a:cs typeface="2  Badr" panose="00000400000000000000" pitchFamily="2" charset="-78"/>
              </a:rPr>
              <a:t>n</a:t>
            </a:r>
            <a:r>
              <a:rPr lang="fa-IR" sz="3200" b="1" dirty="0" smtClean="0">
                <a:cs typeface="2  Badr" panose="00000400000000000000" pitchFamily="2" charset="-78"/>
              </a:rPr>
              <a:t>+</a:t>
            </a:r>
            <a:r>
              <a:rPr lang="en-US" sz="3200" b="1" dirty="0" smtClean="0">
                <a:latin typeface="Times New Roman" panose="02020603050405020304" pitchFamily="18" charset="0"/>
                <a:cs typeface="2  Badr" panose="00000400000000000000" pitchFamily="2" charset="-78"/>
              </a:rPr>
              <a:t>m</a:t>
            </a:r>
            <a:r>
              <a:rPr lang="fa-IR" sz="3200" b="1" dirty="0" smtClean="0">
                <a:cs typeface="2  Badr" panose="00000400000000000000" pitchFamily="2" charset="-78"/>
              </a:rPr>
              <a:t> روش ممکن وجود دارد. (توجه داریم که در نهایت این‌کار فقط با یکی از این دو روش باید انجام پذیرد). اصل جمع قابل تعمیم است.</a:t>
            </a:r>
          </a:p>
          <a:p>
            <a:pPr algn="justLow">
              <a:lnSpc>
                <a:spcPct val="200000"/>
              </a:lnSpc>
            </a:pPr>
            <a:r>
              <a:rPr lang="fa-IR" sz="3200" b="1" dirty="0">
                <a:solidFill>
                  <a:srgbClr val="FF0000"/>
                </a:solidFill>
                <a:cs typeface="2  Badr" panose="00000400000000000000" pitchFamily="2" charset="-78"/>
              </a:rPr>
              <a:t>تذکر: </a:t>
            </a:r>
            <a:r>
              <a:rPr lang="fa-IR" sz="3200" b="1" dirty="0">
                <a:cs typeface="2  Badr" panose="00000400000000000000" pitchFamily="2" charset="-78"/>
              </a:rPr>
              <a:t>کلمه کلیدی اصل جمع </a:t>
            </a:r>
            <a:r>
              <a:rPr lang="fa-IR" sz="3200" b="1" dirty="0">
                <a:solidFill>
                  <a:srgbClr val="C00000"/>
                </a:solidFill>
                <a:cs typeface="2  Badr" panose="00000400000000000000" pitchFamily="2" charset="-78"/>
              </a:rPr>
              <a:t>یا</a:t>
            </a:r>
            <a:r>
              <a:rPr lang="fa-IR" sz="3200" b="1" dirty="0">
                <a:cs typeface="2  Badr" panose="00000400000000000000" pitchFamily="2" charset="-78"/>
              </a:rPr>
              <a:t> است. </a:t>
            </a:r>
          </a:p>
          <a:p>
            <a:pPr algn="justLow" rtl="1">
              <a:lnSpc>
                <a:spcPct val="200000"/>
              </a:lnSpc>
            </a:pPr>
            <a:endParaRPr lang="fa-IR" sz="3200" b="1" dirty="0" smtClean="0">
              <a:cs typeface="2  Badr" panose="00000400000000000000" pitchFamily="2" charset="-78"/>
            </a:endParaRPr>
          </a:p>
        </p:txBody>
      </p:sp>
    </p:spTree>
    <p:extLst>
      <p:ext uri="{BB962C8B-B14F-4D97-AF65-F5344CB8AC3E}">
        <p14:creationId xmlns:p14="http://schemas.microsoft.com/office/powerpoint/2010/main" val="399263553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1001" y="681040"/>
            <a:ext cx="11419634" cy="4031873"/>
          </a:xfrm>
          <a:prstGeom prst="rect">
            <a:avLst/>
          </a:prstGeom>
          <a:noFill/>
        </p:spPr>
        <p:txBody>
          <a:bodyPr wrap="square" rtlCol="0">
            <a:spAutoFit/>
          </a:bodyPr>
          <a:lstStyle/>
          <a:p>
            <a:pPr algn="justLow" rtl="1">
              <a:lnSpc>
                <a:spcPct val="200000"/>
              </a:lnSpc>
            </a:pPr>
            <a:r>
              <a:rPr lang="fa-IR" sz="3200" b="1" dirty="0" smtClean="0">
                <a:solidFill>
                  <a:srgbClr val="CC0000"/>
                </a:solidFill>
                <a:cs typeface="2  Badr" panose="00000400000000000000" pitchFamily="2" charset="-78"/>
              </a:rPr>
              <a:t>پرسش: </a:t>
            </a:r>
            <a:r>
              <a:rPr lang="fa-IR" sz="3200" b="1" dirty="0" smtClean="0">
                <a:cs typeface="2  Badr" panose="00000400000000000000" pitchFamily="2" charset="-78"/>
              </a:rPr>
              <a:t>اگر سه نوع دوغ و 4 نوع آب‌میوه وجود داشته باشد و شخصی بخواهد یکی از این دو نوع نوشیدنی (دوغ یا آب‌میوه) را انتخاب و میل کند، به چند طریق می‌تواند این‌کار را انجام دهد؟</a:t>
            </a:r>
          </a:p>
          <a:p>
            <a:pPr algn="justLow" rtl="1">
              <a:lnSpc>
                <a:spcPct val="200000"/>
              </a:lnSpc>
            </a:pPr>
            <a:r>
              <a:rPr lang="fa-IR" sz="3200" b="1" dirty="0" smtClean="0">
                <a:solidFill>
                  <a:srgbClr val="00B050"/>
                </a:solidFill>
                <a:cs typeface="2  Badr" panose="00000400000000000000" pitchFamily="2" charset="-78"/>
              </a:rPr>
              <a:t>پاسخ:                        </a:t>
            </a:r>
            <a:r>
              <a:rPr lang="fa-IR" sz="3200" b="1" dirty="0" smtClean="0">
                <a:solidFill>
                  <a:srgbClr val="CC00CC"/>
                </a:solidFill>
                <a:cs typeface="2  Badr" panose="00000400000000000000" pitchFamily="2" charset="-78"/>
              </a:rPr>
              <a:t>7</a:t>
            </a:r>
            <a:r>
              <a:rPr lang="fa-IR" sz="3200" b="1" dirty="0" smtClean="0">
                <a:cs typeface="2  Badr" panose="00000400000000000000" pitchFamily="2" charset="-78"/>
              </a:rPr>
              <a:t>=4+3</a:t>
            </a:r>
          </a:p>
        </p:txBody>
      </p:sp>
    </p:spTree>
    <p:extLst>
      <p:ext uri="{BB962C8B-B14F-4D97-AF65-F5344CB8AC3E}">
        <p14:creationId xmlns:p14="http://schemas.microsoft.com/office/powerpoint/2010/main" val="76359936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1000"/>
                                        <p:tgtEl>
                                          <p:spTgt spid="8">
                                            <p:txEl>
                                              <p:pRg st="1" end="1"/>
                                            </p:txEl>
                                          </p:spTgt>
                                        </p:tgtEl>
                                      </p:cBhvr>
                                    </p:animEffect>
                                    <p:anim calcmode="lin" valueType="num">
                                      <p:cBhvr>
                                        <p:cTn id="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1001" y="681040"/>
            <a:ext cx="11419634" cy="6789551"/>
          </a:xfrm>
          <a:prstGeom prst="rect">
            <a:avLst/>
          </a:prstGeom>
          <a:noFill/>
        </p:spPr>
        <p:txBody>
          <a:bodyPr wrap="square" rtlCol="0">
            <a:spAutoFit/>
          </a:bodyPr>
          <a:lstStyle/>
          <a:p>
            <a:pPr algn="justLow" rtl="1">
              <a:lnSpc>
                <a:spcPct val="170000"/>
              </a:lnSpc>
            </a:pPr>
            <a:r>
              <a:rPr lang="fa-IR" sz="3200" b="1" dirty="0" smtClean="0">
                <a:solidFill>
                  <a:srgbClr val="CC0000"/>
                </a:solidFill>
                <a:cs typeface="2  Badr" panose="00000400000000000000" pitchFamily="2" charset="-78"/>
              </a:rPr>
              <a:t>اصل ضرب:</a:t>
            </a:r>
          </a:p>
          <a:p>
            <a:pPr algn="justLow" rtl="1">
              <a:lnSpc>
                <a:spcPct val="170000"/>
              </a:lnSpc>
            </a:pPr>
            <a:r>
              <a:rPr lang="fa-IR" sz="3200" b="1" dirty="0" smtClean="0">
                <a:cs typeface="2  Badr" panose="00000400000000000000" pitchFamily="2" charset="-78"/>
              </a:rPr>
              <a:t>اگر عملی یا انجام کاری شامل دو مرحله باشد به‌طوری‎‌که انجام یک مرحله به </a:t>
            </a:r>
            <a:r>
              <a:rPr lang="en-US" sz="3200" b="1" dirty="0" smtClean="0">
                <a:latin typeface="Times New Roman" panose="02020603050405020304" pitchFamily="18" charset="0"/>
                <a:cs typeface="2  Badr" panose="00000400000000000000" pitchFamily="2" charset="-78"/>
              </a:rPr>
              <a:t>m</a:t>
            </a:r>
            <a:r>
              <a:rPr lang="fa-IR" sz="3200" b="1" dirty="0" smtClean="0">
                <a:cs typeface="2  Badr" panose="00000400000000000000" pitchFamily="2" charset="-78"/>
              </a:rPr>
              <a:t> روش امکان‌پذیر بوده و برای هر کدام از این </a:t>
            </a:r>
            <a:r>
              <a:rPr lang="en-US" sz="3200" b="1" dirty="0" smtClean="0">
                <a:latin typeface="Times New Roman" panose="02020603050405020304" pitchFamily="18" charset="0"/>
                <a:cs typeface="2  Badr" panose="00000400000000000000" pitchFamily="2" charset="-78"/>
              </a:rPr>
              <a:t>m</a:t>
            </a:r>
            <a:r>
              <a:rPr lang="fa-IR" sz="3200" b="1" dirty="0" smtClean="0">
                <a:cs typeface="2  Badr" panose="00000400000000000000" pitchFamily="2" charset="-78"/>
              </a:rPr>
              <a:t> روش، مرحله‌ی دیگر به </a:t>
            </a:r>
            <a:r>
              <a:rPr lang="en-US" sz="3200" b="1" dirty="0" smtClean="0">
                <a:latin typeface="Times New Roman" panose="02020603050405020304" pitchFamily="18" charset="0"/>
                <a:cs typeface="2  Badr" panose="00000400000000000000" pitchFamily="2" charset="-78"/>
              </a:rPr>
              <a:t>n</a:t>
            </a:r>
            <a:r>
              <a:rPr lang="fa-IR" sz="3200" b="1" dirty="0" smtClean="0">
                <a:cs typeface="2  Badr" panose="00000400000000000000" pitchFamily="2" charset="-78"/>
              </a:rPr>
              <a:t> روش انجام‌پذیر باشد، در کل عمل مورد نظر با            روش می‌تواند انجام شود.</a:t>
            </a:r>
          </a:p>
          <a:p>
            <a:pPr algn="justLow" rtl="1">
              <a:lnSpc>
                <a:spcPct val="170000"/>
              </a:lnSpc>
            </a:pPr>
            <a:r>
              <a:rPr lang="fa-IR" sz="3200" b="1" dirty="0" smtClean="0">
                <a:cs typeface="2  Badr" panose="00000400000000000000" pitchFamily="2" charset="-78"/>
              </a:rPr>
              <a:t>(توجه دارید که انجام این‌کار شامل 2 مرحله بوده و هر دو مرحله باید انجام پذیرد</a:t>
            </a:r>
            <a:r>
              <a:rPr lang="fa-IR" sz="3200" b="1" dirty="0">
                <a:cs typeface="2  Badr" panose="00000400000000000000" pitchFamily="2" charset="-78"/>
              </a:rPr>
              <a:t>) اصل ضرب قابل تعمیم است</a:t>
            </a:r>
            <a:r>
              <a:rPr lang="fa-IR" sz="3200" b="1" dirty="0" smtClean="0">
                <a:cs typeface="2  Badr" panose="00000400000000000000" pitchFamily="2" charset="-78"/>
              </a:rPr>
              <a:t>.</a:t>
            </a:r>
          </a:p>
          <a:p>
            <a:pPr algn="justLow">
              <a:lnSpc>
                <a:spcPct val="170000"/>
              </a:lnSpc>
            </a:pPr>
            <a:r>
              <a:rPr lang="fa-IR" sz="3200" b="1" dirty="0">
                <a:solidFill>
                  <a:srgbClr val="FF0000"/>
                </a:solidFill>
                <a:cs typeface="2  Badr" panose="00000400000000000000" pitchFamily="2" charset="-78"/>
              </a:rPr>
              <a:t>تذکر: </a:t>
            </a:r>
            <a:r>
              <a:rPr lang="fa-IR" sz="3200" b="1" dirty="0">
                <a:cs typeface="2  Badr" panose="00000400000000000000" pitchFamily="2" charset="-78"/>
              </a:rPr>
              <a:t>حرف کلیدی اصل ضرب </a:t>
            </a:r>
            <a:r>
              <a:rPr lang="fa-IR" sz="3200" b="1" dirty="0">
                <a:solidFill>
                  <a:srgbClr val="C00000"/>
                </a:solidFill>
                <a:cs typeface="2  Badr" panose="00000400000000000000" pitchFamily="2" charset="-78"/>
              </a:rPr>
              <a:t>و</a:t>
            </a:r>
            <a:r>
              <a:rPr lang="fa-IR" sz="3200" b="1" dirty="0">
                <a:cs typeface="2  Badr" panose="00000400000000000000" pitchFamily="2" charset="-78"/>
              </a:rPr>
              <a:t> است. </a:t>
            </a:r>
          </a:p>
          <a:p>
            <a:pPr algn="justLow" rtl="1">
              <a:lnSpc>
                <a:spcPct val="170000"/>
              </a:lnSpc>
            </a:pPr>
            <a:endParaRPr lang="fa-IR" sz="3200" b="1" dirty="0">
              <a:cs typeface="2  Badr" panose="00000400000000000000" pitchFamily="2" charset="-78"/>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3339144209"/>
              </p:ext>
            </p:extLst>
          </p:nvPr>
        </p:nvGraphicFramePr>
        <p:xfrm>
          <a:off x="7825214" y="3543750"/>
          <a:ext cx="985837" cy="328613"/>
        </p:xfrm>
        <a:graphic>
          <a:graphicData uri="http://schemas.openxmlformats.org/presentationml/2006/ole">
            <mc:AlternateContent xmlns:mc="http://schemas.openxmlformats.org/markup-compatibility/2006">
              <mc:Choice xmlns:v="urn:schemas-microsoft-com:vml" Requires="v">
                <p:oleObj spid="_x0000_s3213" name="Equation" r:id="rId4" imgW="380880" imgH="126720" progId="Equation.DSMT4">
                  <p:embed/>
                </p:oleObj>
              </mc:Choice>
              <mc:Fallback>
                <p:oleObj name="Equation" r:id="rId4" imgW="380880" imgH="126720" progId="Equation.DSMT4">
                  <p:embed/>
                  <p:pic>
                    <p:nvPicPr>
                      <p:cNvPr id="0" name=""/>
                      <p:cNvPicPr/>
                      <p:nvPr/>
                    </p:nvPicPr>
                    <p:blipFill>
                      <a:blip r:embed="rId5"/>
                      <a:stretch>
                        <a:fillRect/>
                      </a:stretch>
                    </p:blipFill>
                    <p:spPr>
                      <a:xfrm>
                        <a:off x="7825214" y="3543750"/>
                        <a:ext cx="985837" cy="328613"/>
                      </a:xfrm>
                      <a:prstGeom prst="rect">
                        <a:avLst/>
                      </a:prstGeom>
                    </p:spPr>
                  </p:pic>
                </p:oleObj>
              </mc:Fallback>
            </mc:AlternateContent>
          </a:graphicData>
        </a:graphic>
      </p:graphicFrame>
    </p:spTree>
    <p:extLst>
      <p:ext uri="{BB962C8B-B14F-4D97-AF65-F5344CB8AC3E}">
        <p14:creationId xmlns:p14="http://schemas.microsoft.com/office/powerpoint/2010/main" val="33138033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1000"/>
                                        <p:tgtEl>
                                          <p:spTgt spid="8">
                                            <p:txEl>
                                              <p:pRg st="2" end="2"/>
                                            </p:txEl>
                                          </p:spTgt>
                                        </p:tgtEl>
                                      </p:cBhvr>
                                    </p:animEffect>
                                    <p:anim calcmode="lin" valueType="num">
                                      <p:cBhvr>
                                        <p:cTn id="8"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Effect transition="in" filter="fade">
                                      <p:cBhvr>
                                        <p:cTn id="14" dur="1000"/>
                                        <p:tgtEl>
                                          <p:spTgt spid="8">
                                            <p:txEl>
                                              <p:pRg st="3" end="3"/>
                                            </p:txEl>
                                          </p:spTgt>
                                        </p:tgtEl>
                                      </p:cBhvr>
                                    </p:animEffect>
                                    <p:anim calcmode="lin" valueType="num">
                                      <p:cBhvr>
                                        <p:cTn id="15"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1001" y="681040"/>
            <a:ext cx="11419634" cy="5262979"/>
          </a:xfrm>
          <a:prstGeom prst="rect">
            <a:avLst/>
          </a:prstGeom>
          <a:noFill/>
        </p:spPr>
        <p:txBody>
          <a:bodyPr wrap="square" rtlCol="0">
            <a:spAutoFit/>
          </a:bodyPr>
          <a:lstStyle/>
          <a:p>
            <a:pPr algn="justLow" rtl="1">
              <a:lnSpc>
                <a:spcPct val="200000"/>
              </a:lnSpc>
            </a:pPr>
            <a:r>
              <a:rPr lang="fa-IR" sz="2400" b="1" dirty="0" smtClean="0">
                <a:solidFill>
                  <a:srgbClr val="CC0000"/>
                </a:solidFill>
                <a:cs typeface="2  Badr" panose="00000400000000000000" pitchFamily="2" charset="-78"/>
              </a:rPr>
              <a:t>پرسش: </a:t>
            </a:r>
            <a:r>
              <a:rPr lang="fa-IR" sz="2800" b="1" dirty="0" smtClean="0">
                <a:cs typeface="2  Badr" panose="00000400000000000000" pitchFamily="2" charset="-78"/>
              </a:rPr>
              <a:t>فرض کنید بین 4 شهر </a:t>
            </a:r>
            <a:r>
              <a:rPr lang="en-US" sz="2800" b="1" dirty="0" smtClean="0">
                <a:latin typeface="Times New Roman" panose="02020603050405020304" pitchFamily="18" charset="0"/>
                <a:cs typeface="2  Badr" panose="00000400000000000000" pitchFamily="2" charset="-78"/>
              </a:rPr>
              <a:t>A</a:t>
            </a:r>
            <a:r>
              <a:rPr lang="fa-IR" sz="2800" b="1" dirty="0" smtClean="0">
                <a:cs typeface="2  Badr" panose="00000400000000000000" pitchFamily="2" charset="-78"/>
              </a:rPr>
              <a:t>، </a:t>
            </a:r>
            <a:r>
              <a:rPr lang="en-US" sz="2800" b="1" dirty="0" smtClean="0">
                <a:latin typeface="Times New Roman" panose="02020603050405020304" pitchFamily="18" charset="0"/>
                <a:cs typeface="2  Badr" panose="00000400000000000000" pitchFamily="2" charset="-78"/>
              </a:rPr>
              <a:t>B</a:t>
            </a:r>
            <a:r>
              <a:rPr lang="fa-IR" sz="2800" b="1" dirty="0" smtClean="0">
                <a:cs typeface="2  Badr" panose="00000400000000000000" pitchFamily="2" charset="-78"/>
              </a:rPr>
              <a:t>، </a:t>
            </a:r>
            <a:r>
              <a:rPr lang="en-US" sz="2800" b="1" dirty="0" smtClean="0">
                <a:latin typeface="Times New Roman" panose="02020603050405020304" pitchFamily="18" charset="0"/>
                <a:cs typeface="2  Badr" panose="00000400000000000000" pitchFamily="2" charset="-78"/>
              </a:rPr>
              <a:t>C</a:t>
            </a:r>
            <a:r>
              <a:rPr lang="fa-IR" sz="2800" b="1" dirty="0">
                <a:cs typeface="2  Badr" panose="00000400000000000000" pitchFamily="2" charset="-78"/>
              </a:rPr>
              <a:t> </a:t>
            </a:r>
            <a:r>
              <a:rPr lang="fa-IR" sz="2800" b="1" dirty="0" smtClean="0">
                <a:cs typeface="2  Badr" panose="00000400000000000000" pitchFamily="2" charset="-78"/>
              </a:rPr>
              <a:t>و </a:t>
            </a:r>
            <a:r>
              <a:rPr lang="en-US" sz="2800" b="1" dirty="0" smtClean="0">
                <a:latin typeface="Times New Roman" panose="02020603050405020304" pitchFamily="18" charset="0"/>
                <a:cs typeface="2  Badr" panose="00000400000000000000" pitchFamily="2" charset="-78"/>
              </a:rPr>
              <a:t>D</a:t>
            </a:r>
            <a:r>
              <a:rPr lang="fa-IR" sz="2800" b="1" dirty="0" smtClean="0">
                <a:cs typeface="2  Badr" panose="00000400000000000000" pitchFamily="2" charset="-78"/>
              </a:rPr>
              <a:t> راه‌های ارتباطی مطابق شکل وجود داشته باشد، در این‌صورت مشخص کنید:</a:t>
            </a:r>
          </a:p>
          <a:p>
            <a:pPr algn="justLow" rtl="1">
              <a:lnSpc>
                <a:spcPct val="200000"/>
              </a:lnSpc>
            </a:pPr>
            <a:endParaRPr lang="fa-IR" sz="2800" b="1" dirty="0">
              <a:cs typeface="2  Badr" panose="00000400000000000000" pitchFamily="2" charset="-78"/>
            </a:endParaRPr>
          </a:p>
          <a:p>
            <a:pPr algn="justLow" rtl="1">
              <a:lnSpc>
                <a:spcPct val="200000"/>
              </a:lnSpc>
            </a:pPr>
            <a:endParaRPr lang="fa-IR" sz="2800" b="1" dirty="0" smtClean="0">
              <a:cs typeface="2  Badr" panose="00000400000000000000" pitchFamily="2" charset="-78"/>
            </a:endParaRPr>
          </a:p>
          <a:p>
            <a:pPr algn="justLow" rtl="1">
              <a:lnSpc>
                <a:spcPct val="200000"/>
              </a:lnSpc>
            </a:pPr>
            <a:endParaRPr lang="fa-IR" sz="2800" b="1" dirty="0" smtClean="0">
              <a:cs typeface="2  Badr" panose="00000400000000000000" pitchFamily="2" charset="-78"/>
            </a:endParaRPr>
          </a:p>
          <a:p>
            <a:pPr algn="justLow" rtl="1">
              <a:lnSpc>
                <a:spcPct val="200000"/>
              </a:lnSpc>
            </a:pPr>
            <a:r>
              <a:rPr lang="fa-IR" sz="2800" b="1" dirty="0" smtClean="0">
                <a:cs typeface="2  Badr" panose="00000400000000000000" pitchFamily="2" charset="-78"/>
              </a:rPr>
              <a:t>الف) به چند طریق می‌توان از شهر </a:t>
            </a:r>
            <a:r>
              <a:rPr lang="en-US" sz="2800" b="1" dirty="0" smtClean="0">
                <a:latin typeface="Times New Roman" panose="02020603050405020304" pitchFamily="18" charset="0"/>
                <a:cs typeface="2  Badr" panose="00000400000000000000" pitchFamily="2" charset="-78"/>
              </a:rPr>
              <a:t>A</a:t>
            </a:r>
            <a:r>
              <a:rPr lang="fa-IR" sz="2800" b="1" dirty="0" smtClean="0">
                <a:cs typeface="2  Badr" panose="00000400000000000000" pitchFamily="2" charset="-78"/>
              </a:rPr>
              <a:t> به شهر </a:t>
            </a:r>
            <a:r>
              <a:rPr lang="en-US" sz="2800" b="1" dirty="0" smtClean="0">
                <a:latin typeface="Times New Roman" panose="02020603050405020304" pitchFamily="18" charset="0"/>
                <a:cs typeface="2  Badr" panose="00000400000000000000" pitchFamily="2" charset="-78"/>
              </a:rPr>
              <a:t>C</a:t>
            </a:r>
            <a:r>
              <a:rPr lang="fa-IR" sz="2800" b="1" dirty="0" smtClean="0">
                <a:cs typeface="2  Badr" panose="00000400000000000000" pitchFamily="2" charset="-78"/>
              </a:rPr>
              <a:t> و از طریق شهر </a:t>
            </a:r>
            <a:r>
              <a:rPr lang="en-US" sz="2800" b="1" dirty="0" smtClean="0">
                <a:latin typeface="Times New Roman" panose="02020603050405020304" pitchFamily="18" charset="0"/>
                <a:cs typeface="2  Badr" panose="00000400000000000000" pitchFamily="2" charset="-78"/>
              </a:rPr>
              <a:t>B</a:t>
            </a:r>
            <a:r>
              <a:rPr lang="fa-IR" sz="2800" b="1" dirty="0" smtClean="0">
                <a:cs typeface="2  Badr" panose="00000400000000000000" pitchFamily="2" charset="-78"/>
              </a:rPr>
              <a:t> مسافرت کرد؟</a:t>
            </a:r>
          </a:p>
        </p:txBody>
      </p:sp>
      <p:graphicFrame>
        <p:nvGraphicFramePr>
          <p:cNvPr id="3" name="Object 2"/>
          <p:cNvGraphicFramePr>
            <a:graphicFrameLocks noChangeAspect="1"/>
          </p:cNvGraphicFramePr>
          <p:nvPr>
            <p:extLst/>
          </p:nvPr>
        </p:nvGraphicFramePr>
        <p:xfrm>
          <a:off x="874584" y="3167183"/>
          <a:ext cx="516716" cy="518637"/>
        </p:xfrm>
        <a:graphic>
          <a:graphicData uri="http://schemas.openxmlformats.org/presentationml/2006/ole">
            <mc:AlternateContent xmlns:mc="http://schemas.openxmlformats.org/markup-compatibility/2006">
              <mc:Choice xmlns:v="urn:schemas-microsoft-com:vml" Requires="v">
                <p:oleObj spid="_x0000_s4658" name="Equation" r:id="rId4" imgW="164880" imgH="164880" progId="Equation.DSMT4">
                  <p:embed/>
                </p:oleObj>
              </mc:Choice>
              <mc:Fallback>
                <p:oleObj name="Equation" r:id="rId4" imgW="164880" imgH="164880" progId="Equation.DSMT4">
                  <p:embed/>
                  <p:pic>
                    <p:nvPicPr>
                      <p:cNvPr id="0" name=""/>
                      <p:cNvPicPr/>
                      <p:nvPr/>
                    </p:nvPicPr>
                    <p:blipFill>
                      <a:blip r:embed="rId5"/>
                      <a:stretch>
                        <a:fillRect/>
                      </a:stretch>
                    </p:blipFill>
                    <p:spPr>
                      <a:xfrm>
                        <a:off x="874584" y="3167183"/>
                        <a:ext cx="516716" cy="518637"/>
                      </a:xfrm>
                      <a:prstGeom prst="rect">
                        <a:avLst/>
                      </a:prstGeom>
                    </p:spPr>
                  </p:pic>
                </p:oleObj>
              </mc:Fallback>
            </mc:AlternateContent>
          </a:graphicData>
        </a:graphic>
      </p:graphicFrame>
      <p:graphicFrame>
        <p:nvGraphicFramePr>
          <p:cNvPr id="4" name="Object 3"/>
          <p:cNvGraphicFramePr>
            <a:graphicFrameLocks noChangeAspect="1"/>
          </p:cNvGraphicFramePr>
          <p:nvPr>
            <p:extLst/>
          </p:nvPr>
        </p:nvGraphicFramePr>
        <p:xfrm>
          <a:off x="3276600" y="1978068"/>
          <a:ext cx="476377" cy="518637"/>
        </p:xfrm>
        <a:graphic>
          <a:graphicData uri="http://schemas.openxmlformats.org/presentationml/2006/ole">
            <mc:AlternateContent xmlns:mc="http://schemas.openxmlformats.org/markup-compatibility/2006">
              <mc:Choice xmlns:v="urn:schemas-microsoft-com:vml" Requires="v">
                <p:oleObj spid="_x0000_s4659" name="Equation" r:id="rId6" imgW="152280" imgH="164880" progId="Equation.DSMT4">
                  <p:embed/>
                </p:oleObj>
              </mc:Choice>
              <mc:Fallback>
                <p:oleObj name="Equation" r:id="rId6" imgW="152280" imgH="164880" progId="Equation.DSMT4">
                  <p:embed/>
                  <p:pic>
                    <p:nvPicPr>
                      <p:cNvPr id="0" name=""/>
                      <p:cNvPicPr/>
                      <p:nvPr/>
                    </p:nvPicPr>
                    <p:blipFill>
                      <a:blip r:embed="rId7"/>
                      <a:stretch>
                        <a:fillRect/>
                      </a:stretch>
                    </p:blipFill>
                    <p:spPr>
                      <a:xfrm>
                        <a:off x="3276600" y="1978068"/>
                        <a:ext cx="476377" cy="518637"/>
                      </a:xfrm>
                      <a:prstGeom prst="rect">
                        <a:avLst/>
                      </a:prstGeom>
                    </p:spPr>
                  </p:pic>
                </p:oleObj>
              </mc:Fallback>
            </mc:AlternateContent>
          </a:graphicData>
        </a:graphic>
      </p:graphicFrame>
      <p:graphicFrame>
        <p:nvGraphicFramePr>
          <p:cNvPr id="5" name="Object 4"/>
          <p:cNvGraphicFramePr>
            <a:graphicFrameLocks noChangeAspect="1"/>
          </p:cNvGraphicFramePr>
          <p:nvPr>
            <p:extLst/>
          </p:nvPr>
        </p:nvGraphicFramePr>
        <p:xfrm>
          <a:off x="5569318" y="3392902"/>
          <a:ext cx="476377" cy="558975"/>
        </p:xfrm>
        <a:graphic>
          <a:graphicData uri="http://schemas.openxmlformats.org/presentationml/2006/ole">
            <mc:AlternateContent xmlns:mc="http://schemas.openxmlformats.org/markup-compatibility/2006">
              <mc:Choice xmlns:v="urn:schemas-microsoft-com:vml" Requires="v">
                <p:oleObj spid="_x0000_s4660" name="Equation" r:id="rId8" imgW="152280" imgH="177480" progId="Equation.DSMT4">
                  <p:embed/>
                </p:oleObj>
              </mc:Choice>
              <mc:Fallback>
                <p:oleObj name="Equation" r:id="rId8" imgW="152280" imgH="177480" progId="Equation.DSMT4">
                  <p:embed/>
                  <p:pic>
                    <p:nvPicPr>
                      <p:cNvPr id="0" name=""/>
                      <p:cNvPicPr/>
                      <p:nvPr/>
                    </p:nvPicPr>
                    <p:blipFill>
                      <a:blip r:embed="rId9"/>
                      <a:stretch>
                        <a:fillRect/>
                      </a:stretch>
                    </p:blipFill>
                    <p:spPr>
                      <a:xfrm>
                        <a:off x="5569318" y="3392902"/>
                        <a:ext cx="476377" cy="558975"/>
                      </a:xfrm>
                      <a:prstGeom prst="rect">
                        <a:avLst/>
                      </a:prstGeom>
                    </p:spPr>
                  </p:pic>
                </p:oleObj>
              </mc:Fallback>
            </mc:AlternateContent>
          </a:graphicData>
        </a:graphic>
      </p:graphicFrame>
      <p:graphicFrame>
        <p:nvGraphicFramePr>
          <p:cNvPr id="6" name="Object 5"/>
          <p:cNvGraphicFramePr>
            <a:graphicFrameLocks noChangeAspect="1"/>
          </p:cNvGraphicFramePr>
          <p:nvPr>
            <p:extLst/>
          </p:nvPr>
        </p:nvGraphicFramePr>
        <p:xfrm>
          <a:off x="3352800" y="4340973"/>
          <a:ext cx="476377" cy="518637"/>
        </p:xfrm>
        <a:graphic>
          <a:graphicData uri="http://schemas.openxmlformats.org/presentationml/2006/ole">
            <mc:AlternateContent xmlns:mc="http://schemas.openxmlformats.org/markup-compatibility/2006">
              <mc:Choice xmlns:v="urn:schemas-microsoft-com:vml" Requires="v">
                <p:oleObj spid="_x0000_s4661" name="Equation" r:id="rId10" imgW="152280" imgH="164880" progId="Equation.DSMT4">
                  <p:embed/>
                </p:oleObj>
              </mc:Choice>
              <mc:Fallback>
                <p:oleObj name="Equation" r:id="rId10" imgW="152280" imgH="164880" progId="Equation.DSMT4">
                  <p:embed/>
                  <p:pic>
                    <p:nvPicPr>
                      <p:cNvPr id="0" name=""/>
                      <p:cNvPicPr/>
                      <p:nvPr/>
                    </p:nvPicPr>
                    <p:blipFill>
                      <a:blip r:embed="rId11"/>
                      <a:stretch>
                        <a:fillRect/>
                      </a:stretch>
                    </p:blipFill>
                    <p:spPr>
                      <a:xfrm>
                        <a:off x="3352800" y="4340973"/>
                        <a:ext cx="476377" cy="518637"/>
                      </a:xfrm>
                      <a:prstGeom prst="rect">
                        <a:avLst/>
                      </a:prstGeom>
                    </p:spPr>
                  </p:pic>
                </p:oleObj>
              </mc:Fallback>
            </mc:AlternateContent>
          </a:graphicData>
        </a:graphic>
      </p:graphicFrame>
      <p:grpSp>
        <p:nvGrpSpPr>
          <p:cNvPr id="15" name="Group 14"/>
          <p:cNvGrpSpPr/>
          <p:nvPr/>
        </p:nvGrpSpPr>
        <p:grpSpPr>
          <a:xfrm>
            <a:off x="1401513" y="2189363"/>
            <a:ext cx="1843271" cy="1261699"/>
            <a:chOff x="1471106" y="2299548"/>
            <a:chExt cx="1843271" cy="1261699"/>
          </a:xfrm>
        </p:grpSpPr>
        <p:sp>
          <p:nvSpPr>
            <p:cNvPr id="12" name="Freeform 11"/>
            <p:cNvSpPr/>
            <p:nvPr/>
          </p:nvSpPr>
          <p:spPr>
            <a:xfrm rot="282851">
              <a:off x="1566259" y="2473296"/>
              <a:ext cx="1748118" cy="1087951"/>
            </a:xfrm>
            <a:custGeom>
              <a:avLst/>
              <a:gdLst>
                <a:gd name="connsiteX0" fmla="*/ 0 w 1896036"/>
                <a:gd name="connsiteY0" fmla="*/ 1196788 h 1196788"/>
                <a:gd name="connsiteX1" fmla="*/ 1102659 w 1896036"/>
                <a:gd name="connsiteY1" fmla="*/ 309282 h 1196788"/>
                <a:gd name="connsiteX2" fmla="*/ 1896036 w 1896036"/>
                <a:gd name="connsiteY2" fmla="*/ 0 h 1196788"/>
                <a:gd name="connsiteX0" fmla="*/ 0 w 1896036"/>
                <a:gd name="connsiteY0" fmla="*/ 1196788 h 1196788"/>
                <a:gd name="connsiteX1" fmla="*/ 1117015 w 1896036"/>
                <a:gd name="connsiteY1" fmla="*/ 349353 h 1196788"/>
                <a:gd name="connsiteX2" fmla="*/ 1896036 w 1896036"/>
                <a:gd name="connsiteY2" fmla="*/ 0 h 1196788"/>
              </a:gdLst>
              <a:ahLst/>
              <a:cxnLst>
                <a:cxn ang="0">
                  <a:pos x="connsiteX0" y="connsiteY0"/>
                </a:cxn>
                <a:cxn ang="0">
                  <a:pos x="connsiteX1" y="connsiteY1"/>
                </a:cxn>
                <a:cxn ang="0">
                  <a:pos x="connsiteX2" y="connsiteY2"/>
                </a:cxn>
              </a:cxnLst>
              <a:rect l="l" t="t" r="r" b="b"/>
              <a:pathLst>
                <a:path w="1896036" h="1196788">
                  <a:moveTo>
                    <a:pt x="0" y="1196788"/>
                  </a:moveTo>
                  <a:cubicBezTo>
                    <a:pt x="393326" y="852767"/>
                    <a:pt x="801009" y="548818"/>
                    <a:pt x="1117015" y="349353"/>
                  </a:cubicBezTo>
                  <a:cubicBezTo>
                    <a:pt x="1433021" y="149888"/>
                    <a:pt x="1779495" y="60512"/>
                    <a:pt x="1896036" y="0"/>
                  </a:cubicBezTo>
                </a:path>
              </a:pathLst>
            </a:cu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rot="282851">
              <a:off x="1471106" y="2299548"/>
              <a:ext cx="1748118" cy="1087951"/>
            </a:xfrm>
            <a:custGeom>
              <a:avLst/>
              <a:gdLst>
                <a:gd name="connsiteX0" fmla="*/ 0 w 1896036"/>
                <a:gd name="connsiteY0" fmla="*/ 1196788 h 1196788"/>
                <a:gd name="connsiteX1" fmla="*/ 1102659 w 1896036"/>
                <a:gd name="connsiteY1" fmla="*/ 309282 h 1196788"/>
                <a:gd name="connsiteX2" fmla="*/ 1896036 w 1896036"/>
                <a:gd name="connsiteY2" fmla="*/ 0 h 1196788"/>
                <a:gd name="connsiteX0" fmla="*/ 0 w 1896036"/>
                <a:gd name="connsiteY0" fmla="*/ 1196788 h 1196788"/>
                <a:gd name="connsiteX1" fmla="*/ 1117015 w 1896036"/>
                <a:gd name="connsiteY1" fmla="*/ 349353 h 1196788"/>
                <a:gd name="connsiteX2" fmla="*/ 1896036 w 1896036"/>
                <a:gd name="connsiteY2" fmla="*/ 0 h 1196788"/>
              </a:gdLst>
              <a:ahLst/>
              <a:cxnLst>
                <a:cxn ang="0">
                  <a:pos x="connsiteX0" y="connsiteY0"/>
                </a:cxn>
                <a:cxn ang="0">
                  <a:pos x="connsiteX1" y="connsiteY1"/>
                </a:cxn>
                <a:cxn ang="0">
                  <a:pos x="connsiteX2" y="connsiteY2"/>
                </a:cxn>
              </a:cxnLst>
              <a:rect l="l" t="t" r="r" b="b"/>
              <a:pathLst>
                <a:path w="1896036" h="1196788">
                  <a:moveTo>
                    <a:pt x="0" y="1196788"/>
                  </a:moveTo>
                  <a:cubicBezTo>
                    <a:pt x="393326" y="852767"/>
                    <a:pt x="801009" y="548818"/>
                    <a:pt x="1117015" y="349353"/>
                  </a:cubicBezTo>
                  <a:cubicBezTo>
                    <a:pt x="1433021" y="149888"/>
                    <a:pt x="1779495" y="60512"/>
                    <a:pt x="1896036" y="0"/>
                  </a:cubicBezTo>
                </a:path>
              </a:pathLst>
            </a:cu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rot="282851">
              <a:off x="1521232" y="2379888"/>
              <a:ext cx="1748118" cy="1087951"/>
            </a:xfrm>
            <a:custGeom>
              <a:avLst/>
              <a:gdLst>
                <a:gd name="connsiteX0" fmla="*/ 0 w 1896036"/>
                <a:gd name="connsiteY0" fmla="*/ 1196788 h 1196788"/>
                <a:gd name="connsiteX1" fmla="*/ 1102659 w 1896036"/>
                <a:gd name="connsiteY1" fmla="*/ 309282 h 1196788"/>
                <a:gd name="connsiteX2" fmla="*/ 1896036 w 1896036"/>
                <a:gd name="connsiteY2" fmla="*/ 0 h 1196788"/>
                <a:gd name="connsiteX0" fmla="*/ 0 w 1896036"/>
                <a:gd name="connsiteY0" fmla="*/ 1196788 h 1196788"/>
                <a:gd name="connsiteX1" fmla="*/ 1117015 w 1896036"/>
                <a:gd name="connsiteY1" fmla="*/ 349353 h 1196788"/>
                <a:gd name="connsiteX2" fmla="*/ 1896036 w 1896036"/>
                <a:gd name="connsiteY2" fmla="*/ 0 h 1196788"/>
              </a:gdLst>
              <a:ahLst/>
              <a:cxnLst>
                <a:cxn ang="0">
                  <a:pos x="connsiteX0" y="connsiteY0"/>
                </a:cxn>
                <a:cxn ang="0">
                  <a:pos x="connsiteX1" y="connsiteY1"/>
                </a:cxn>
                <a:cxn ang="0">
                  <a:pos x="connsiteX2" y="connsiteY2"/>
                </a:cxn>
              </a:cxnLst>
              <a:rect l="l" t="t" r="r" b="b"/>
              <a:pathLst>
                <a:path w="1896036" h="1196788">
                  <a:moveTo>
                    <a:pt x="0" y="1196788"/>
                  </a:moveTo>
                  <a:cubicBezTo>
                    <a:pt x="393326" y="852767"/>
                    <a:pt x="801009" y="548818"/>
                    <a:pt x="1117015" y="349353"/>
                  </a:cubicBezTo>
                  <a:cubicBezTo>
                    <a:pt x="1433021" y="149888"/>
                    <a:pt x="1779495" y="60512"/>
                    <a:pt x="1896036" y="0"/>
                  </a:cubicBezTo>
                </a:path>
              </a:pathLst>
            </a:cu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p:cNvGrpSpPr/>
          <p:nvPr/>
        </p:nvGrpSpPr>
        <p:grpSpPr>
          <a:xfrm rot="13770590">
            <a:off x="1363886" y="3416911"/>
            <a:ext cx="1816534" cy="1290947"/>
            <a:chOff x="1477912" y="2283306"/>
            <a:chExt cx="1816534" cy="1290947"/>
          </a:xfrm>
        </p:grpSpPr>
        <p:sp>
          <p:nvSpPr>
            <p:cNvPr id="17" name="Freeform 16"/>
            <p:cNvSpPr/>
            <p:nvPr/>
          </p:nvSpPr>
          <p:spPr>
            <a:xfrm rot="282851">
              <a:off x="1546328" y="2486302"/>
              <a:ext cx="1748118" cy="1087951"/>
            </a:xfrm>
            <a:custGeom>
              <a:avLst/>
              <a:gdLst>
                <a:gd name="connsiteX0" fmla="*/ 0 w 1896036"/>
                <a:gd name="connsiteY0" fmla="*/ 1196788 h 1196788"/>
                <a:gd name="connsiteX1" fmla="*/ 1102659 w 1896036"/>
                <a:gd name="connsiteY1" fmla="*/ 309282 h 1196788"/>
                <a:gd name="connsiteX2" fmla="*/ 1896036 w 1896036"/>
                <a:gd name="connsiteY2" fmla="*/ 0 h 1196788"/>
                <a:gd name="connsiteX0" fmla="*/ 0 w 1896036"/>
                <a:gd name="connsiteY0" fmla="*/ 1196788 h 1196788"/>
                <a:gd name="connsiteX1" fmla="*/ 1117015 w 1896036"/>
                <a:gd name="connsiteY1" fmla="*/ 349353 h 1196788"/>
                <a:gd name="connsiteX2" fmla="*/ 1896036 w 1896036"/>
                <a:gd name="connsiteY2" fmla="*/ 0 h 1196788"/>
              </a:gdLst>
              <a:ahLst/>
              <a:cxnLst>
                <a:cxn ang="0">
                  <a:pos x="connsiteX0" y="connsiteY0"/>
                </a:cxn>
                <a:cxn ang="0">
                  <a:pos x="connsiteX1" y="connsiteY1"/>
                </a:cxn>
                <a:cxn ang="0">
                  <a:pos x="connsiteX2" y="connsiteY2"/>
                </a:cxn>
              </a:cxnLst>
              <a:rect l="l" t="t" r="r" b="b"/>
              <a:pathLst>
                <a:path w="1896036" h="1196788">
                  <a:moveTo>
                    <a:pt x="0" y="1196788"/>
                  </a:moveTo>
                  <a:cubicBezTo>
                    <a:pt x="393326" y="852767"/>
                    <a:pt x="801009" y="548818"/>
                    <a:pt x="1117015" y="349353"/>
                  </a:cubicBezTo>
                  <a:cubicBezTo>
                    <a:pt x="1433021" y="149888"/>
                    <a:pt x="1779495" y="60512"/>
                    <a:pt x="1896036" y="0"/>
                  </a:cubicBezTo>
                </a:path>
              </a:pathLst>
            </a:cu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282851">
              <a:off x="1477912" y="2283306"/>
              <a:ext cx="1748118" cy="1087951"/>
            </a:xfrm>
            <a:custGeom>
              <a:avLst/>
              <a:gdLst>
                <a:gd name="connsiteX0" fmla="*/ 0 w 1896036"/>
                <a:gd name="connsiteY0" fmla="*/ 1196788 h 1196788"/>
                <a:gd name="connsiteX1" fmla="*/ 1102659 w 1896036"/>
                <a:gd name="connsiteY1" fmla="*/ 309282 h 1196788"/>
                <a:gd name="connsiteX2" fmla="*/ 1896036 w 1896036"/>
                <a:gd name="connsiteY2" fmla="*/ 0 h 1196788"/>
                <a:gd name="connsiteX0" fmla="*/ 0 w 1896036"/>
                <a:gd name="connsiteY0" fmla="*/ 1196788 h 1196788"/>
                <a:gd name="connsiteX1" fmla="*/ 1117015 w 1896036"/>
                <a:gd name="connsiteY1" fmla="*/ 349353 h 1196788"/>
                <a:gd name="connsiteX2" fmla="*/ 1896036 w 1896036"/>
                <a:gd name="connsiteY2" fmla="*/ 0 h 1196788"/>
              </a:gdLst>
              <a:ahLst/>
              <a:cxnLst>
                <a:cxn ang="0">
                  <a:pos x="connsiteX0" y="connsiteY0"/>
                </a:cxn>
                <a:cxn ang="0">
                  <a:pos x="connsiteX1" y="connsiteY1"/>
                </a:cxn>
                <a:cxn ang="0">
                  <a:pos x="connsiteX2" y="connsiteY2"/>
                </a:cxn>
              </a:cxnLst>
              <a:rect l="l" t="t" r="r" b="b"/>
              <a:pathLst>
                <a:path w="1896036" h="1196788">
                  <a:moveTo>
                    <a:pt x="0" y="1196788"/>
                  </a:moveTo>
                  <a:cubicBezTo>
                    <a:pt x="393326" y="852767"/>
                    <a:pt x="801009" y="548818"/>
                    <a:pt x="1117015" y="349353"/>
                  </a:cubicBezTo>
                  <a:cubicBezTo>
                    <a:pt x="1433021" y="149888"/>
                    <a:pt x="1779495" y="60512"/>
                    <a:pt x="1896036" y="0"/>
                  </a:cubicBezTo>
                </a:path>
              </a:pathLst>
            </a:cu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282851">
              <a:off x="1521232" y="2379888"/>
              <a:ext cx="1748118" cy="1087951"/>
            </a:xfrm>
            <a:custGeom>
              <a:avLst/>
              <a:gdLst>
                <a:gd name="connsiteX0" fmla="*/ 0 w 1896036"/>
                <a:gd name="connsiteY0" fmla="*/ 1196788 h 1196788"/>
                <a:gd name="connsiteX1" fmla="*/ 1102659 w 1896036"/>
                <a:gd name="connsiteY1" fmla="*/ 309282 h 1196788"/>
                <a:gd name="connsiteX2" fmla="*/ 1896036 w 1896036"/>
                <a:gd name="connsiteY2" fmla="*/ 0 h 1196788"/>
                <a:gd name="connsiteX0" fmla="*/ 0 w 1896036"/>
                <a:gd name="connsiteY0" fmla="*/ 1196788 h 1196788"/>
                <a:gd name="connsiteX1" fmla="*/ 1117015 w 1896036"/>
                <a:gd name="connsiteY1" fmla="*/ 349353 h 1196788"/>
                <a:gd name="connsiteX2" fmla="*/ 1896036 w 1896036"/>
                <a:gd name="connsiteY2" fmla="*/ 0 h 1196788"/>
              </a:gdLst>
              <a:ahLst/>
              <a:cxnLst>
                <a:cxn ang="0">
                  <a:pos x="connsiteX0" y="connsiteY0"/>
                </a:cxn>
                <a:cxn ang="0">
                  <a:pos x="connsiteX1" y="connsiteY1"/>
                </a:cxn>
                <a:cxn ang="0">
                  <a:pos x="connsiteX2" y="connsiteY2"/>
                </a:cxn>
              </a:cxnLst>
              <a:rect l="l" t="t" r="r" b="b"/>
              <a:pathLst>
                <a:path w="1896036" h="1196788">
                  <a:moveTo>
                    <a:pt x="0" y="1196788"/>
                  </a:moveTo>
                  <a:cubicBezTo>
                    <a:pt x="393326" y="852767"/>
                    <a:pt x="801009" y="548818"/>
                    <a:pt x="1117015" y="349353"/>
                  </a:cubicBezTo>
                  <a:cubicBezTo>
                    <a:pt x="1433021" y="149888"/>
                    <a:pt x="1779495" y="60512"/>
                    <a:pt x="1896036" y="0"/>
                  </a:cubicBezTo>
                </a:path>
              </a:pathLst>
            </a:cu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4062832" y="1952030"/>
            <a:ext cx="1213615" cy="1982567"/>
            <a:chOff x="4101469" y="1924738"/>
            <a:chExt cx="1213615" cy="1982567"/>
          </a:xfrm>
        </p:grpSpPr>
        <p:sp>
          <p:nvSpPr>
            <p:cNvPr id="21" name="Freeform 20"/>
            <p:cNvSpPr/>
            <p:nvPr/>
          </p:nvSpPr>
          <p:spPr>
            <a:xfrm rot="3578229">
              <a:off x="3815248" y="2432935"/>
              <a:ext cx="1748118" cy="1087951"/>
            </a:xfrm>
            <a:custGeom>
              <a:avLst/>
              <a:gdLst>
                <a:gd name="connsiteX0" fmla="*/ 0 w 1896036"/>
                <a:gd name="connsiteY0" fmla="*/ 1196788 h 1196788"/>
                <a:gd name="connsiteX1" fmla="*/ 1102659 w 1896036"/>
                <a:gd name="connsiteY1" fmla="*/ 309282 h 1196788"/>
                <a:gd name="connsiteX2" fmla="*/ 1896036 w 1896036"/>
                <a:gd name="connsiteY2" fmla="*/ 0 h 1196788"/>
                <a:gd name="connsiteX0" fmla="*/ 0 w 1896036"/>
                <a:gd name="connsiteY0" fmla="*/ 1196788 h 1196788"/>
                <a:gd name="connsiteX1" fmla="*/ 1117015 w 1896036"/>
                <a:gd name="connsiteY1" fmla="*/ 349353 h 1196788"/>
                <a:gd name="connsiteX2" fmla="*/ 1896036 w 1896036"/>
                <a:gd name="connsiteY2" fmla="*/ 0 h 1196788"/>
              </a:gdLst>
              <a:ahLst/>
              <a:cxnLst>
                <a:cxn ang="0">
                  <a:pos x="connsiteX0" y="connsiteY0"/>
                </a:cxn>
                <a:cxn ang="0">
                  <a:pos x="connsiteX1" y="connsiteY1"/>
                </a:cxn>
                <a:cxn ang="0">
                  <a:pos x="connsiteX2" y="connsiteY2"/>
                </a:cxn>
              </a:cxnLst>
              <a:rect l="l" t="t" r="r" b="b"/>
              <a:pathLst>
                <a:path w="1896036" h="1196788">
                  <a:moveTo>
                    <a:pt x="0" y="1196788"/>
                  </a:moveTo>
                  <a:cubicBezTo>
                    <a:pt x="393326" y="852767"/>
                    <a:pt x="801009" y="548818"/>
                    <a:pt x="1117015" y="349353"/>
                  </a:cubicBezTo>
                  <a:cubicBezTo>
                    <a:pt x="1433021" y="149888"/>
                    <a:pt x="1779495" y="60512"/>
                    <a:pt x="1896036" y="0"/>
                  </a:cubicBezTo>
                </a:path>
              </a:pathLst>
            </a:cu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rot="3578229">
              <a:off x="3852731" y="2341134"/>
              <a:ext cx="1748118" cy="1087951"/>
            </a:xfrm>
            <a:custGeom>
              <a:avLst/>
              <a:gdLst>
                <a:gd name="connsiteX0" fmla="*/ 0 w 1896036"/>
                <a:gd name="connsiteY0" fmla="*/ 1196788 h 1196788"/>
                <a:gd name="connsiteX1" fmla="*/ 1102659 w 1896036"/>
                <a:gd name="connsiteY1" fmla="*/ 309282 h 1196788"/>
                <a:gd name="connsiteX2" fmla="*/ 1896036 w 1896036"/>
                <a:gd name="connsiteY2" fmla="*/ 0 h 1196788"/>
                <a:gd name="connsiteX0" fmla="*/ 0 w 1896036"/>
                <a:gd name="connsiteY0" fmla="*/ 1196788 h 1196788"/>
                <a:gd name="connsiteX1" fmla="*/ 1117015 w 1896036"/>
                <a:gd name="connsiteY1" fmla="*/ 349353 h 1196788"/>
                <a:gd name="connsiteX2" fmla="*/ 1896036 w 1896036"/>
                <a:gd name="connsiteY2" fmla="*/ 0 h 1196788"/>
              </a:gdLst>
              <a:ahLst/>
              <a:cxnLst>
                <a:cxn ang="0">
                  <a:pos x="connsiteX0" y="connsiteY0"/>
                </a:cxn>
                <a:cxn ang="0">
                  <a:pos x="connsiteX1" y="connsiteY1"/>
                </a:cxn>
                <a:cxn ang="0">
                  <a:pos x="connsiteX2" y="connsiteY2"/>
                </a:cxn>
              </a:cxnLst>
              <a:rect l="l" t="t" r="r" b="b"/>
              <a:pathLst>
                <a:path w="1896036" h="1196788">
                  <a:moveTo>
                    <a:pt x="0" y="1196788"/>
                  </a:moveTo>
                  <a:cubicBezTo>
                    <a:pt x="393326" y="852767"/>
                    <a:pt x="801009" y="548818"/>
                    <a:pt x="1117015" y="349353"/>
                  </a:cubicBezTo>
                  <a:cubicBezTo>
                    <a:pt x="1433021" y="149888"/>
                    <a:pt x="1779495" y="60512"/>
                    <a:pt x="1896036" y="0"/>
                  </a:cubicBezTo>
                </a:path>
              </a:pathLst>
            </a:cu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rot="3578229">
              <a:off x="3897050" y="2254821"/>
              <a:ext cx="1748118" cy="1087951"/>
            </a:xfrm>
            <a:custGeom>
              <a:avLst/>
              <a:gdLst>
                <a:gd name="connsiteX0" fmla="*/ 0 w 1896036"/>
                <a:gd name="connsiteY0" fmla="*/ 1196788 h 1196788"/>
                <a:gd name="connsiteX1" fmla="*/ 1102659 w 1896036"/>
                <a:gd name="connsiteY1" fmla="*/ 309282 h 1196788"/>
                <a:gd name="connsiteX2" fmla="*/ 1896036 w 1896036"/>
                <a:gd name="connsiteY2" fmla="*/ 0 h 1196788"/>
                <a:gd name="connsiteX0" fmla="*/ 0 w 1896036"/>
                <a:gd name="connsiteY0" fmla="*/ 1196788 h 1196788"/>
                <a:gd name="connsiteX1" fmla="*/ 1117015 w 1896036"/>
                <a:gd name="connsiteY1" fmla="*/ 349353 h 1196788"/>
                <a:gd name="connsiteX2" fmla="*/ 1896036 w 1896036"/>
                <a:gd name="connsiteY2" fmla="*/ 0 h 1196788"/>
              </a:gdLst>
              <a:ahLst/>
              <a:cxnLst>
                <a:cxn ang="0">
                  <a:pos x="connsiteX0" y="connsiteY0"/>
                </a:cxn>
                <a:cxn ang="0">
                  <a:pos x="connsiteX1" y="connsiteY1"/>
                </a:cxn>
                <a:cxn ang="0">
                  <a:pos x="connsiteX2" y="connsiteY2"/>
                </a:cxn>
              </a:cxnLst>
              <a:rect l="l" t="t" r="r" b="b"/>
              <a:pathLst>
                <a:path w="1896036" h="1196788">
                  <a:moveTo>
                    <a:pt x="0" y="1196788"/>
                  </a:moveTo>
                  <a:cubicBezTo>
                    <a:pt x="393326" y="852767"/>
                    <a:pt x="801009" y="548818"/>
                    <a:pt x="1117015" y="349353"/>
                  </a:cubicBezTo>
                  <a:cubicBezTo>
                    <a:pt x="1433021" y="149888"/>
                    <a:pt x="1779495" y="60512"/>
                    <a:pt x="1896036" y="0"/>
                  </a:cubicBezTo>
                </a:path>
              </a:pathLst>
            </a:cu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rot="3578229">
              <a:off x="3771386" y="2489270"/>
              <a:ext cx="1748118" cy="1087951"/>
            </a:xfrm>
            <a:custGeom>
              <a:avLst/>
              <a:gdLst>
                <a:gd name="connsiteX0" fmla="*/ 0 w 1896036"/>
                <a:gd name="connsiteY0" fmla="*/ 1196788 h 1196788"/>
                <a:gd name="connsiteX1" fmla="*/ 1102659 w 1896036"/>
                <a:gd name="connsiteY1" fmla="*/ 309282 h 1196788"/>
                <a:gd name="connsiteX2" fmla="*/ 1896036 w 1896036"/>
                <a:gd name="connsiteY2" fmla="*/ 0 h 1196788"/>
                <a:gd name="connsiteX0" fmla="*/ 0 w 1896036"/>
                <a:gd name="connsiteY0" fmla="*/ 1196788 h 1196788"/>
                <a:gd name="connsiteX1" fmla="*/ 1117015 w 1896036"/>
                <a:gd name="connsiteY1" fmla="*/ 349353 h 1196788"/>
                <a:gd name="connsiteX2" fmla="*/ 1896036 w 1896036"/>
                <a:gd name="connsiteY2" fmla="*/ 0 h 1196788"/>
              </a:gdLst>
              <a:ahLst/>
              <a:cxnLst>
                <a:cxn ang="0">
                  <a:pos x="connsiteX0" y="connsiteY0"/>
                </a:cxn>
                <a:cxn ang="0">
                  <a:pos x="connsiteX1" y="connsiteY1"/>
                </a:cxn>
                <a:cxn ang="0">
                  <a:pos x="connsiteX2" y="connsiteY2"/>
                </a:cxn>
              </a:cxnLst>
              <a:rect l="l" t="t" r="r" b="b"/>
              <a:pathLst>
                <a:path w="1896036" h="1196788">
                  <a:moveTo>
                    <a:pt x="0" y="1196788"/>
                  </a:moveTo>
                  <a:cubicBezTo>
                    <a:pt x="393326" y="852767"/>
                    <a:pt x="801009" y="548818"/>
                    <a:pt x="1117015" y="349353"/>
                  </a:cubicBezTo>
                  <a:cubicBezTo>
                    <a:pt x="1433021" y="149888"/>
                    <a:pt x="1779495" y="60512"/>
                    <a:pt x="1896036" y="0"/>
                  </a:cubicBezTo>
                </a:path>
              </a:pathLst>
            </a:cu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p:cNvGrpSpPr/>
          <p:nvPr/>
        </p:nvGrpSpPr>
        <p:grpSpPr>
          <a:xfrm rot="21258828">
            <a:off x="3940145" y="3686798"/>
            <a:ext cx="1644658" cy="1094027"/>
            <a:chOff x="3967648" y="3744842"/>
            <a:chExt cx="1775409" cy="1190648"/>
          </a:xfrm>
        </p:grpSpPr>
        <p:sp>
          <p:nvSpPr>
            <p:cNvPr id="25" name="Freeform 24"/>
            <p:cNvSpPr/>
            <p:nvPr/>
          </p:nvSpPr>
          <p:spPr>
            <a:xfrm rot="11736684">
              <a:off x="3967648" y="3744842"/>
              <a:ext cx="1748118" cy="1087951"/>
            </a:xfrm>
            <a:custGeom>
              <a:avLst/>
              <a:gdLst>
                <a:gd name="connsiteX0" fmla="*/ 0 w 1896036"/>
                <a:gd name="connsiteY0" fmla="*/ 1196788 h 1196788"/>
                <a:gd name="connsiteX1" fmla="*/ 1102659 w 1896036"/>
                <a:gd name="connsiteY1" fmla="*/ 309282 h 1196788"/>
                <a:gd name="connsiteX2" fmla="*/ 1896036 w 1896036"/>
                <a:gd name="connsiteY2" fmla="*/ 0 h 1196788"/>
                <a:gd name="connsiteX0" fmla="*/ 0 w 1896036"/>
                <a:gd name="connsiteY0" fmla="*/ 1196788 h 1196788"/>
                <a:gd name="connsiteX1" fmla="*/ 1117015 w 1896036"/>
                <a:gd name="connsiteY1" fmla="*/ 349353 h 1196788"/>
                <a:gd name="connsiteX2" fmla="*/ 1896036 w 1896036"/>
                <a:gd name="connsiteY2" fmla="*/ 0 h 1196788"/>
              </a:gdLst>
              <a:ahLst/>
              <a:cxnLst>
                <a:cxn ang="0">
                  <a:pos x="connsiteX0" y="connsiteY0"/>
                </a:cxn>
                <a:cxn ang="0">
                  <a:pos x="connsiteX1" y="connsiteY1"/>
                </a:cxn>
                <a:cxn ang="0">
                  <a:pos x="connsiteX2" y="connsiteY2"/>
                </a:cxn>
              </a:cxnLst>
              <a:rect l="l" t="t" r="r" b="b"/>
              <a:pathLst>
                <a:path w="1896036" h="1196788">
                  <a:moveTo>
                    <a:pt x="0" y="1196788"/>
                  </a:moveTo>
                  <a:cubicBezTo>
                    <a:pt x="393326" y="852767"/>
                    <a:pt x="801009" y="548818"/>
                    <a:pt x="1117015" y="349353"/>
                  </a:cubicBezTo>
                  <a:cubicBezTo>
                    <a:pt x="1433021" y="149888"/>
                    <a:pt x="1779495" y="60512"/>
                    <a:pt x="1896036" y="0"/>
                  </a:cubicBezTo>
                </a:path>
              </a:pathLst>
            </a:cu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rot="11736684">
              <a:off x="3994939" y="3847539"/>
              <a:ext cx="1748118" cy="1087951"/>
            </a:xfrm>
            <a:custGeom>
              <a:avLst/>
              <a:gdLst>
                <a:gd name="connsiteX0" fmla="*/ 0 w 1896036"/>
                <a:gd name="connsiteY0" fmla="*/ 1196788 h 1196788"/>
                <a:gd name="connsiteX1" fmla="*/ 1102659 w 1896036"/>
                <a:gd name="connsiteY1" fmla="*/ 309282 h 1196788"/>
                <a:gd name="connsiteX2" fmla="*/ 1896036 w 1896036"/>
                <a:gd name="connsiteY2" fmla="*/ 0 h 1196788"/>
                <a:gd name="connsiteX0" fmla="*/ 0 w 1896036"/>
                <a:gd name="connsiteY0" fmla="*/ 1196788 h 1196788"/>
                <a:gd name="connsiteX1" fmla="*/ 1117015 w 1896036"/>
                <a:gd name="connsiteY1" fmla="*/ 349353 h 1196788"/>
                <a:gd name="connsiteX2" fmla="*/ 1896036 w 1896036"/>
                <a:gd name="connsiteY2" fmla="*/ 0 h 1196788"/>
              </a:gdLst>
              <a:ahLst/>
              <a:cxnLst>
                <a:cxn ang="0">
                  <a:pos x="connsiteX0" y="connsiteY0"/>
                </a:cxn>
                <a:cxn ang="0">
                  <a:pos x="connsiteX1" y="connsiteY1"/>
                </a:cxn>
                <a:cxn ang="0">
                  <a:pos x="connsiteX2" y="connsiteY2"/>
                </a:cxn>
              </a:cxnLst>
              <a:rect l="l" t="t" r="r" b="b"/>
              <a:pathLst>
                <a:path w="1896036" h="1196788">
                  <a:moveTo>
                    <a:pt x="0" y="1196788"/>
                  </a:moveTo>
                  <a:cubicBezTo>
                    <a:pt x="393326" y="852767"/>
                    <a:pt x="801009" y="548818"/>
                    <a:pt x="1117015" y="349353"/>
                  </a:cubicBezTo>
                  <a:cubicBezTo>
                    <a:pt x="1433021" y="149888"/>
                    <a:pt x="1779495" y="60512"/>
                    <a:pt x="1896036" y="0"/>
                  </a:cubicBezTo>
                </a:path>
              </a:pathLst>
            </a:cu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6089864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fade">
                                      <p:cBhvr>
                                        <p:cTn id="19" dur="1000"/>
                                        <p:tgtEl>
                                          <p:spTgt spid="8">
                                            <p:txEl>
                                              <p:pRg st="4" end="4"/>
                                            </p:txEl>
                                          </p:spTgt>
                                        </p:tgtEl>
                                      </p:cBhvr>
                                    </p:animEffect>
                                    <p:anim calcmode="lin" valueType="num">
                                      <p:cBhvr>
                                        <p:cTn id="20"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1001" y="681040"/>
            <a:ext cx="11419634" cy="2923877"/>
          </a:xfrm>
          <a:prstGeom prst="rect">
            <a:avLst/>
          </a:prstGeom>
          <a:noFill/>
        </p:spPr>
        <p:txBody>
          <a:bodyPr wrap="square" rtlCol="0">
            <a:spAutoFit/>
          </a:bodyPr>
          <a:lstStyle/>
          <a:p>
            <a:pPr algn="justLow" rtl="1">
              <a:lnSpc>
                <a:spcPct val="200000"/>
              </a:lnSpc>
            </a:pPr>
            <a:r>
              <a:rPr lang="fa-IR" sz="3200" b="1" dirty="0" smtClean="0">
                <a:cs typeface="2  Badr" panose="00000400000000000000" pitchFamily="2" charset="-78"/>
              </a:rPr>
              <a:t>ب) به چند طریق می‌توان از شهر </a:t>
            </a:r>
            <a:r>
              <a:rPr lang="en-US" sz="3200" b="1" dirty="0" smtClean="0">
                <a:latin typeface="Times New Roman" panose="02020603050405020304" pitchFamily="18" charset="0"/>
                <a:cs typeface="2  Badr" panose="00000400000000000000" pitchFamily="2" charset="-78"/>
              </a:rPr>
              <a:t>A</a:t>
            </a:r>
            <a:r>
              <a:rPr lang="fa-IR" sz="3200" b="1" dirty="0" smtClean="0">
                <a:cs typeface="2  Badr" panose="00000400000000000000" pitchFamily="2" charset="-78"/>
              </a:rPr>
              <a:t> به شهر </a:t>
            </a:r>
            <a:r>
              <a:rPr lang="en-US" sz="3200" b="1" dirty="0" smtClean="0">
                <a:latin typeface="Times New Roman" panose="02020603050405020304" pitchFamily="18" charset="0"/>
                <a:cs typeface="2  Badr" panose="00000400000000000000" pitchFamily="2" charset="-78"/>
              </a:rPr>
              <a:t>C</a:t>
            </a:r>
            <a:r>
              <a:rPr lang="fa-IR" sz="3200" b="1" dirty="0" smtClean="0">
                <a:cs typeface="2  Badr" panose="00000400000000000000" pitchFamily="2" charset="-78"/>
              </a:rPr>
              <a:t> مسافرت کرد؟</a:t>
            </a:r>
          </a:p>
          <a:p>
            <a:pPr algn="justLow" rtl="1">
              <a:lnSpc>
                <a:spcPct val="200000"/>
              </a:lnSpc>
            </a:pPr>
            <a:r>
              <a:rPr lang="fa-IR" sz="3200" b="1" dirty="0" smtClean="0">
                <a:cs typeface="2  Badr" panose="00000400000000000000" pitchFamily="2" charset="-78"/>
              </a:rPr>
              <a:t>ج) به چند طریق می‌توان از شهر </a:t>
            </a:r>
            <a:r>
              <a:rPr lang="en-US" sz="3200" b="1" dirty="0" smtClean="0">
                <a:latin typeface="Times New Roman" panose="02020603050405020304" pitchFamily="18" charset="0"/>
                <a:cs typeface="2  Badr" panose="00000400000000000000" pitchFamily="2" charset="-78"/>
              </a:rPr>
              <a:t>A</a:t>
            </a:r>
            <a:r>
              <a:rPr lang="fa-IR" sz="3200" b="1" dirty="0" smtClean="0">
                <a:cs typeface="2  Badr" panose="00000400000000000000" pitchFamily="2" charset="-78"/>
              </a:rPr>
              <a:t> به شهر </a:t>
            </a:r>
            <a:r>
              <a:rPr lang="en-US" sz="3200" b="1" dirty="0" smtClean="0">
                <a:latin typeface="Times New Roman" panose="02020603050405020304" pitchFamily="18" charset="0"/>
                <a:cs typeface="2  Badr" panose="00000400000000000000" pitchFamily="2" charset="-78"/>
              </a:rPr>
              <a:t>C</a:t>
            </a:r>
            <a:r>
              <a:rPr lang="fa-IR" sz="3200" b="1" dirty="0" smtClean="0">
                <a:cs typeface="2  Badr" panose="00000400000000000000" pitchFamily="2" charset="-78"/>
              </a:rPr>
              <a:t> و از طریق شهر </a:t>
            </a:r>
            <a:r>
              <a:rPr lang="en-US" sz="3200" b="1" dirty="0" smtClean="0">
                <a:latin typeface="Times New Roman" panose="02020603050405020304" pitchFamily="18" charset="0"/>
                <a:cs typeface="2  Badr" panose="00000400000000000000" pitchFamily="2" charset="-78"/>
              </a:rPr>
              <a:t>B</a:t>
            </a:r>
            <a:r>
              <a:rPr lang="fa-IR" sz="3200" b="1" dirty="0" smtClean="0">
                <a:cs typeface="2  Badr" panose="00000400000000000000" pitchFamily="2" charset="-78"/>
              </a:rPr>
              <a:t> مسافرت رفت و برگشت انجام داد؟</a:t>
            </a:r>
          </a:p>
        </p:txBody>
      </p:sp>
      <p:grpSp>
        <p:nvGrpSpPr>
          <p:cNvPr id="4" name="Group 3"/>
          <p:cNvGrpSpPr/>
          <p:nvPr/>
        </p:nvGrpSpPr>
        <p:grpSpPr>
          <a:xfrm>
            <a:off x="685800" y="3705658"/>
            <a:ext cx="5467437" cy="1466672"/>
            <a:chOff x="685800" y="3705658"/>
            <a:chExt cx="5467437" cy="1466672"/>
          </a:xfrm>
        </p:grpSpPr>
        <p:graphicFrame>
          <p:nvGraphicFramePr>
            <p:cNvPr id="27" name="Object 26"/>
            <p:cNvGraphicFramePr>
              <a:graphicFrameLocks noChangeAspect="1"/>
            </p:cNvGraphicFramePr>
            <p:nvPr>
              <p:extLst/>
            </p:nvPr>
          </p:nvGraphicFramePr>
          <p:xfrm>
            <a:off x="685800" y="4283913"/>
            <a:ext cx="427038" cy="428625"/>
          </p:xfrm>
          <a:graphic>
            <a:graphicData uri="http://schemas.openxmlformats.org/presentationml/2006/ole">
              <mc:AlternateContent xmlns:mc="http://schemas.openxmlformats.org/markup-compatibility/2006">
                <mc:Choice xmlns:v="urn:schemas-microsoft-com:vml" Requires="v">
                  <p:oleObj spid="_x0000_s13970" name="Equation" r:id="rId4" imgW="164880" imgH="164880" progId="Equation.DSMT4">
                    <p:embed/>
                  </p:oleObj>
                </mc:Choice>
                <mc:Fallback>
                  <p:oleObj name="Equation" r:id="rId4" imgW="164880" imgH="164880" progId="Equation.DSMT4">
                    <p:embed/>
                    <p:pic>
                      <p:nvPicPr>
                        <p:cNvPr id="0" name=""/>
                        <p:cNvPicPr/>
                        <p:nvPr/>
                      </p:nvPicPr>
                      <p:blipFill>
                        <a:blip r:embed="rId5"/>
                        <a:stretch>
                          <a:fillRect/>
                        </a:stretch>
                      </p:blipFill>
                      <p:spPr>
                        <a:xfrm>
                          <a:off x="685800" y="4283913"/>
                          <a:ext cx="427038" cy="428625"/>
                        </a:xfrm>
                        <a:prstGeom prst="rect">
                          <a:avLst/>
                        </a:prstGeom>
                      </p:spPr>
                    </p:pic>
                  </p:oleObj>
                </mc:Fallback>
              </mc:AlternateContent>
            </a:graphicData>
          </a:graphic>
        </p:graphicFrame>
        <p:graphicFrame>
          <p:nvGraphicFramePr>
            <p:cNvPr id="30" name="Object 29"/>
            <p:cNvGraphicFramePr>
              <a:graphicFrameLocks noChangeAspect="1"/>
            </p:cNvGraphicFramePr>
            <p:nvPr>
              <p:extLst/>
            </p:nvPr>
          </p:nvGraphicFramePr>
          <p:xfrm>
            <a:off x="3167150" y="4283913"/>
            <a:ext cx="395288" cy="428625"/>
          </p:xfrm>
          <a:graphic>
            <a:graphicData uri="http://schemas.openxmlformats.org/presentationml/2006/ole">
              <mc:AlternateContent xmlns:mc="http://schemas.openxmlformats.org/markup-compatibility/2006">
                <mc:Choice xmlns:v="urn:schemas-microsoft-com:vml" Requires="v">
                  <p:oleObj spid="_x0000_s13971" name="Equation" r:id="rId6" imgW="152280" imgH="164880" progId="Equation.DSMT4">
                    <p:embed/>
                  </p:oleObj>
                </mc:Choice>
                <mc:Fallback>
                  <p:oleObj name="Equation" r:id="rId6" imgW="152280" imgH="164880" progId="Equation.DSMT4">
                    <p:embed/>
                    <p:pic>
                      <p:nvPicPr>
                        <p:cNvPr id="0" name=""/>
                        <p:cNvPicPr/>
                        <p:nvPr/>
                      </p:nvPicPr>
                      <p:blipFill>
                        <a:blip r:embed="rId7"/>
                        <a:stretch>
                          <a:fillRect/>
                        </a:stretch>
                      </p:blipFill>
                      <p:spPr>
                        <a:xfrm>
                          <a:off x="3167150" y="4283913"/>
                          <a:ext cx="395288" cy="428625"/>
                        </a:xfrm>
                        <a:prstGeom prst="rect">
                          <a:avLst/>
                        </a:prstGeom>
                      </p:spPr>
                    </p:pic>
                  </p:oleObj>
                </mc:Fallback>
              </mc:AlternateContent>
            </a:graphicData>
          </a:graphic>
        </p:graphicFrame>
        <p:graphicFrame>
          <p:nvGraphicFramePr>
            <p:cNvPr id="31" name="Object 30"/>
            <p:cNvGraphicFramePr>
              <a:graphicFrameLocks noChangeAspect="1"/>
            </p:cNvGraphicFramePr>
            <p:nvPr>
              <p:extLst/>
            </p:nvPr>
          </p:nvGraphicFramePr>
          <p:xfrm>
            <a:off x="5757950" y="4338637"/>
            <a:ext cx="395287" cy="461963"/>
          </p:xfrm>
          <a:graphic>
            <a:graphicData uri="http://schemas.openxmlformats.org/presentationml/2006/ole">
              <mc:AlternateContent xmlns:mc="http://schemas.openxmlformats.org/markup-compatibility/2006">
                <mc:Choice xmlns:v="urn:schemas-microsoft-com:vml" Requires="v">
                  <p:oleObj spid="_x0000_s13972" name="Equation" r:id="rId8" imgW="152280" imgH="177480" progId="Equation.DSMT4">
                    <p:embed/>
                  </p:oleObj>
                </mc:Choice>
                <mc:Fallback>
                  <p:oleObj name="Equation" r:id="rId8" imgW="152280" imgH="177480" progId="Equation.DSMT4">
                    <p:embed/>
                    <p:pic>
                      <p:nvPicPr>
                        <p:cNvPr id="0" name=""/>
                        <p:cNvPicPr/>
                        <p:nvPr/>
                      </p:nvPicPr>
                      <p:blipFill>
                        <a:blip r:embed="rId9"/>
                        <a:stretch>
                          <a:fillRect/>
                        </a:stretch>
                      </p:blipFill>
                      <p:spPr>
                        <a:xfrm>
                          <a:off x="5757950" y="4338637"/>
                          <a:ext cx="395287" cy="461963"/>
                        </a:xfrm>
                        <a:prstGeom prst="rect">
                          <a:avLst/>
                        </a:prstGeom>
                      </p:spPr>
                    </p:pic>
                  </p:oleObj>
                </mc:Fallback>
              </mc:AlternateContent>
            </a:graphicData>
          </a:graphic>
        </p:graphicFrame>
        <p:grpSp>
          <p:nvGrpSpPr>
            <p:cNvPr id="49" name="Group 48"/>
            <p:cNvGrpSpPr/>
            <p:nvPr/>
          </p:nvGrpSpPr>
          <p:grpSpPr>
            <a:xfrm>
              <a:off x="1079588" y="3746933"/>
              <a:ext cx="1935162" cy="1406092"/>
              <a:chOff x="1493838" y="3746933"/>
              <a:chExt cx="1935162" cy="1406092"/>
            </a:xfrm>
          </p:grpSpPr>
          <p:cxnSp>
            <p:nvCxnSpPr>
              <p:cNvPr id="7" name="Straight Arrow Connector 6"/>
              <p:cNvCxnSpPr/>
              <p:nvPr/>
            </p:nvCxnSpPr>
            <p:spPr>
              <a:xfrm flipV="1">
                <a:off x="1493838" y="3962400"/>
                <a:ext cx="1935162" cy="59531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1493838" y="4545806"/>
                <a:ext cx="1935162" cy="1190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1493838" y="4545806"/>
                <a:ext cx="1935162" cy="607219"/>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1" name="Object 40"/>
              <p:cNvGraphicFramePr>
                <a:graphicFrameLocks noChangeAspect="1"/>
              </p:cNvGraphicFramePr>
              <p:nvPr>
                <p:extLst/>
              </p:nvPr>
            </p:nvGraphicFramePr>
            <p:xfrm>
              <a:off x="2959167" y="3746933"/>
              <a:ext cx="209262" cy="389659"/>
            </p:xfrm>
            <a:graphic>
              <a:graphicData uri="http://schemas.openxmlformats.org/presentationml/2006/ole">
                <mc:AlternateContent xmlns:mc="http://schemas.openxmlformats.org/markup-compatibility/2006">
                  <mc:Choice xmlns:v="urn:schemas-microsoft-com:vml" Requires="v">
                    <p:oleObj spid="_x0000_s13973" name="Equation" r:id="rId10" imgW="88560" imgH="164880" progId="Equation.DSMT4">
                      <p:embed/>
                    </p:oleObj>
                  </mc:Choice>
                  <mc:Fallback>
                    <p:oleObj name="Equation" r:id="rId10" imgW="88560" imgH="164880" progId="Equation.DSMT4">
                      <p:embed/>
                      <p:pic>
                        <p:nvPicPr>
                          <p:cNvPr id="0" name=""/>
                          <p:cNvPicPr/>
                          <p:nvPr/>
                        </p:nvPicPr>
                        <p:blipFill>
                          <a:blip r:embed="rId11"/>
                          <a:stretch>
                            <a:fillRect/>
                          </a:stretch>
                        </p:blipFill>
                        <p:spPr>
                          <a:xfrm>
                            <a:off x="2959167" y="3746933"/>
                            <a:ext cx="209262" cy="389659"/>
                          </a:xfrm>
                          <a:prstGeom prst="rect">
                            <a:avLst/>
                          </a:prstGeom>
                        </p:spPr>
                      </p:pic>
                    </p:oleObj>
                  </mc:Fallback>
                </mc:AlternateContent>
              </a:graphicData>
            </a:graphic>
          </p:graphicFrame>
          <p:graphicFrame>
            <p:nvGraphicFramePr>
              <p:cNvPr id="42" name="Object 41"/>
              <p:cNvGraphicFramePr>
                <a:graphicFrameLocks noChangeAspect="1"/>
              </p:cNvGraphicFramePr>
              <p:nvPr>
                <p:extLst/>
              </p:nvPr>
            </p:nvGraphicFramePr>
            <p:xfrm>
              <a:off x="2929582" y="4210483"/>
              <a:ext cx="268432" cy="389659"/>
            </p:xfrm>
            <a:graphic>
              <a:graphicData uri="http://schemas.openxmlformats.org/presentationml/2006/ole">
                <mc:AlternateContent xmlns:mc="http://schemas.openxmlformats.org/markup-compatibility/2006">
                  <mc:Choice xmlns:v="urn:schemas-microsoft-com:vml" Requires="v">
                    <p:oleObj spid="_x0000_s13974" name="Equation" r:id="rId12" imgW="114120" imgH="164880" progId="Equation.DSMT4">
                      <p:embed/>
                    </p:oleObj>
                  </mc:Choice>
                  <mc:Fallback>
                    <p:oleObj name="Equation" r:id="rId12" imgW="114120" imgH="164880" progId="Equation.DSMT4">
                      <p:embed/>
                      <p:pic>
                        <p:nvPicPr>
                          <p:cNvPr id="0" name=""/>
                          <p:cNvPicPr/>
                          <p:nvPr/>
                        </p:nvPicPr>
                        <p:blipFill>
                          <a:blip r:embed="rId13"/>
                          <a:stretch>
                            <a:fillRect/>
                          </a:stretch>
                        </p:blipFill>
                        <p:spPr>
                          <a:xfrm>
                            <a:off x="2929582" y="4210483"/>
                            <a:ext cx="268432" cy="389659"/>
                          </a:xfrm>
                          <a:prstGeom prst="rect">
                            <a:avLst/>
                          </a:prstGeom>
                        </p:spPr>
                      </p:pic>
                    </p:oleObj>
                  </mc:Fallback>
                </mc:AlternateContent>
              </a:graphicData>
            </a:graphic>
          </p:graphicFrame>
          <p:graphicFrame>
            <p:nvGraphicFramePr>
              <p:cNvPr id="43" name="Object 42"/>
              <p:cNvGraphicFramePr>
                <a:graphicFrameLocks noChangeAspect="1"/>
              </p:cNvGraphicFramePr>
              <p:nvPr>
                <p:extLst/>
              </p:nvPr>
            </p:nvGraphicFramePr>
            <p:xfrm>
              <a:off x="2915151" y="4667683"/>
              <a:ext cx="297295" cy="389659"/>
            </p:xfrm>
            <a:graphic>
              <a:graphicData uri="http://schemas.openxmlformats.org/presentationml/2006/ole">
                <mc:AlternateContent xmlns:mc="http://schemas.openxmlformats.org/markup-compatibility/2006">
                  <mc:Choice xmlns:v="urn:schemas-microsoft-com:vml" Requires="v">
                    <p:oleObj spid="_x0000_s13975" name="Equation" r:id="rId14" imgW="126720" imgH="164880" progId="Equation.DSMT4">
                      <p:embed/>
                    </p:oleObj>
                  </mc:Choice>
                  <mc:Fallback>
                    <p:oleObj name="Equation" r:id="rId14" imgW="126720" imgH="164880" progId="Equation.DSMT4">
                      <p:embed/>
                      <p:pic>
                        <p:nvPicPr>
                          <p:cNvPr id="0" name=""/>
                          <p:cNvPicPr/>
                          <p:nvPr/>
                        </p:nvPicPr>
                        <p:blipFill>
                          <a:blip r:embed="rId15"/>
                          <a:stretch>
                            <a:fillRect/>
                          </a:stretch>
                        </p:blipFill>
                        <p:spPr>
                          <a:xfrm>
                            <a:off x="2915151" y="4667683"/>
                            <a:ext cx="297295" cy="389659"/>
                          </a:xfrm>
                          <a:prstGeom prst="rect">
                            <a:avLst/>
                          </a:prstGeom>
                        </p:spPr>
                      </p:pic>
                    </p:oleObj>
                  </mc:Fallback>
                </mc:AlternateContent>
              </a:graphicData>
            </a:graphic>
          </p:graphicFrame>
        </p:grpSp>
        <p:grpSp>
          <p:nvGrpSpPr>
            <p:cNvPr id="48" name="Group 47"/>
            <p:cNvGrpSpPr/>
            <p:nvPr/>
          </p:nvGrpSpPr>
          <p:grpSpPr>
            <a:xfrm>
              <a:off x="3624350" y="3705658"/>
              <a:ext cx="1935162" cy="1466672"/>
              <a:chOff x="4038600" y="3705658"/>
              <a:chExt cx="1935162" cy="1466672"/>
            </a:xfrm>
          </p:grpSpPr>
          <p:cxnSp>
            <p:nvCxnSpPr>
              <p:cNvPr id="34" name="Straight Arrow Connector 33"/>
              <p:cNvCxnSpPr/>
              <p:nvPr/>
            </p:nvCxnSpPr>
            <p:spPr>
              <a:xfrm flipV="1">
                <a:off x="4038600" y="3950367"/>
                <a:ext cx="1935162" cy="59531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4038600" y="4557712"/>
                <a:ext cx="1935162" cy="23437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4038600" y="4557839"/>
                <a:ext cx="1935162" cy="607219"/>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4038600" y="4419600"/>
                <a:ext cx="1935162" cy="126207"/>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4" name="Object 43"/>
              <p:cNvGraphicFramePr>
                <a:graphicFrameLocks noChangeAspect="1"/>
              </p:cNvGraphicFramePr>
              <p:nvPr>
                <p:extLst/>
              </p:nvPr>
            </p:nvGraphicFramePr>
            <p:xfrm>
              <a:off x="5485340" y="3705658"/>
              <a:ext cx="269875" cy="389659"/>
            </p:xfrm>
            <a:graphic>
              <a:graphicData uri="http://schemas.openxmlformats.org/presentationml/2006/ole">
                <mc:AlternateContent xmlns:mc="http://schemas.openxmlformats.org/markup-compatibility/2006">
                  <mc:Choice xmlns:v="urn:schemas-microsoft-com:vml" Requires="v">
                    <p:oleObj spid="_x0000_s13976" name="Equation" r:id="rId16" imgW="114120" imgH="164880" progId="Equation.DSMT4">
                      <p:embed/>
                    </p:oleObj>
                  </mc:Choice>
                  <mc:Fallback>
                    <p:oleObj name="Equation" r:id="rId16" imgW="114120" imgH="164880" progId="Equation.DSMT4">
                      <p:embed/>
                      <p:pic>
                        <p:nvPicPr>
                          <p:cNvPr id="0" name=""/>
                          <p:cNvPicPr/>
                          <p:nvPr/>
                        </p:nvPicPr>
                        <p:blipFill>
                          <a:blip r:embed="rId17"/>
                          <a:stretch>
                            <a:fillRect/>
                          </a:stretch>
                        </p:blipFill>
                        <p:spPr>
                          <a:xfrm>
                            <a:off x="5485340" y="3705658"/>
                            <a:ext cx="269875" cy="389659"/>
                          </a:xfrm>
                          <a:prstGeom prst="rect">
                            <a:avLst/>
                          </a:prstGeom>
                        </p:spPr>
                      </p:pic>
                    </p:oleObj>
                  </mc:Fallback>
                </mc:AlternateContent>
              </a:graphicData>
            </a:graphic>
          </p:graphicFrame>
          <p:graphicFrame>
            <p:nvGraphicFramePr>
              <p:cNvPr id="45" name="Object 44"/>
              <p:cNvGraphicFramePr>
                <a:graphicFrameLocks noChangeAspect="1"/>
              </p:cNvGraphicFramePr>
              <p:nvPr>
                <p:extLst/>
              </p:nvPr>
            </p:nvGraphicFramePr>
            <p:xfrm>
              <a:off x="5470186" y="4103911"/>
              <a:ext cx="300182" cy="389659"/>
            </p:xfrm>
            <a:graphic>
              <a:graphicData uri="http://schemas.openxmlformats.org/presentationml/2006/ole">
                <mc:AlternateContent xmlns:mc="http://schemas.openxmlformats.org/markup-compatibility/2006">
                  <mc:Choice xmlns:v="urn:schemas-microsoft-com:vml" Requires="v">
                    <p:oleObj spid="_x0000_s13977" name="Equation" r:id="rId18" imgW="126720" imgH="164880" progId="Equation.DSMT4">
                      <p:embed/>
                    </p:oleObj>
                  </mc:Choice>
                  <mc:Fallback>
                    <p:oleObj name="Equation" r:id="rId18" imgW="126720" imgH="164880" progId="Equation.DSMT4">
                      <p:embed/>
                      <p:pic>
                        <p:nvPicPr>
                          <p:cNvPr id="0" name=""/>
                          <p:cNvPicPr/>
                          <p:nvPr/>
                        </p:nvPicPr>
                        <p:blipFill>
                          <a:blip r:embed="rId19"/>
                          <a:stretch>
                            <a:fillRect/>
                          </a:stretch>
                        </p:blipFill>
                        <p:spPr>
                          <a:xfrm>
                            <a:off x="5470186" y="4103911"/>
                            <a:ext cx="300182" cy="389659"/>
                          </a:xfrm>
                          <a:prstGeom prst="rect">
                            <a:avLst/>
                          </a:prstGeom>
                        </p:spPr>
                      </p:pic>
                    </p:oleObj>
                  </mc:Fallback>
                </mc:AlternateContent>
              </a:graphicData>
            </a:graphic>
          </p:graphicFrame>
          <p:graphicFrame>
            <p:nvGraphicFramePr>
              <p:cNvPr id="46" name="Object 45"/>
              <p:cNvGraphicFramePr>
                <a:graphicFrameLocks noChangeAspect="1"/>
              </p:cNvGraphicFramePr>
              <p:nvPr>
                <p:extLst/>
              </p:nvPr>
            </p:nvGraphicFramePr>
            <p:xfrm>
              <a:off x="5484618" y="4439083"/>
              <a:ext cx="271318" cy="389659"/>
            </p:xfrm>
            <a:graphic>
              <a:graphicData uri="http://schemas.openxmlformats.org/presentationml/2006/ole">
                <mc:AlternateContent xmlns:mc="http://schemas.openxmlformats.org/markup-compatibility/2006">
                  <mc:Choice xmlns:v="urn:schemas-microsoft-com:vml" Requires="v">
                    <p:oleObj spid="_x0000_s13978" name="Equation" r:id="rId20" imgW="114120" imgH="164880" progId="Equation.DSMT4">
                      <p:embed/>
                    </p:oleObj>
                  </mc:Choice>
                  <mc:Fallback>
                    <p:oleObj name="Equation" r:id="rId20" imgW="114120" imgH="164880" progId="Equation.DSMT4">
                      <p:embed/>
                      <p:pic>
                        <p:nvPicPr>
                          <p:cNvPr id="0" name=""/>
                          <p:cNvPicPr/>
                          <p:nvPr/>
                        </p:nvPicPr>
                        <p:blipFill>
                          <a:blip r:embed="rId21"/>
                          <a:stretch>
                            <a:fillRect/>
                          </a:stretch>
                        </p:blipFill>
                        <p:spPr>
                          <a:xfrm>
                            <a:off x="5484618" y="4439083"/>
                            <a:ext cx="271318" cy="389659"/>
                          </a:xfrm>
                          <a:prstGeom prst="rect">
                            <a:avLst/>
                          </a:prstGeom>
                        </p:spPr>
                      </p:pic>
                    </p:oleObj>
                  </mc:Fallback>
                </mc:AlternateContent>
              </a:graphicData>
            </a:graphic>
          </p:graphicFrame>
          <p:graphicFrame>
            <p:nvGraphicFramePr>
              <p:cNvPr id="47" name="Object 46"/>
              <p:cNvGraphicFramePr>
                <a:graphicFrameLocks noChangeAspect="1"/>
              </p:cNvGraphicFramePr>
              <p:nvPr>
                <p:extLst/>
              </p:nvPr>
            </p:nvGraphicFramePr>
            <p:xfrm>
              <a:off x="5469465" y="4782671"/>
              <a:ext cx="301625" cy="389659"/>
            </p:xfrm>
            <a:graphic>
              <a:graphicData uri="http://schemas.openxmlformats.org/presentationml/2006/ole">
                <mc:AlternateContent xmlns:mc="http://schemas.openxmlformats.org/markup-compatibility/2006">
                  <mc:Choice xmlns:v="urn:schemas-microsoft-com:vml" Requires="v">
                    <p:oleObj spid="_x0000_s13979" name="Equation" r:id="rId22" imgW="126720" imgH="164880" progId="Equation.DSMT4">
                      <p:embed/>
                    </p:oleObj>
                  </mc:Choice>
                  <mc:Fallback>
                    <p:oleObj name="Equation" r:id="rId22" imgW="126720" imgH="164880" progId="Equation.DSMT4">
                      <p:embed/>
                      <p:pic>
                        <p:nvPicPr>
                          <p:cNvPr id="0" name=""/>
                          <p:cNvPicPr/>
                          <p:nvPr/>
                        </p:nvPicPr>
                        <p:blipFill>
                          <a:blip r:embed="rId23"/>
                          <a:stretch>
                            <a:fillRect/>
                          </a:stretch>
                        </p:blipFill>
                        <p:spPr>
                          <a:xfrm>
                            <a:off x="5469465" y="4782671"/>
                            <a:ext cx="301625" cy="389659"/>
                          </a:xfrm>
                          <a:prstGeom prst="rect">
                            <a:avLst/>
                          </a:prstGeom>
                        </p:spPr>
                      </p:pic>
                    </p:oleObj>
                  </mc:Fallback>
                </mc:AlternateContent>
              </a:graphicData>
            </a:graphic>
          </p:graphicFrame>
        </p:grpSp>
      </p:grpSp>
      <p:grpSp>
        <p:nvGrpSpPr>
          <p:cNvPr id="3" name="Group 2"/>
          <p:cNvGrpSpPr/>
          <p:nvPr/>
        </p:nvGrpSpPr>
        <p:grpSpPr>
          <a:xfrm>
            <a:off x="6737350" y="3987800"/>
            <a:ext cx="3425825" cy="1658938"/>
            <a:chOff x="6737350" y="3987800"/>
            <a:chExt cx="3425825" cy="1658938"/>
          </a:xfrm>
        </p:grpSpPr>
        <p:graphicFrame>
          <p:nvGraphicFramePr>
            <p:cNvPr id="50" name="Object 49"/>
            <p:cNvGraphicFramePr>
              <a:graphicFrameLocks noChangeAspect="1"/>
            </p:cNvGraphicFramePr>
            <p:nvPr>
              <p:extLst/>
            </p:nvPr>
          </p:nvGraphicFramePr>
          <p:xfrm>
            <a:off x="6804025" y="3987800"/>
            <a:ext cx="3162300" cy="493713"/>
          </p:xfrm>
          <a:graphic>
            <a:graphicData uri="http://schemas.openxmlformats.org/presentationml/2006/ole">
              <mc:AlternateContent xmlns:mc="http://schemas.openxmlformats.org/markup-compatibility/2006">
                <mc:Choice xmlns:v="urn:schemas-microsoft-com:vml" Requires="v">
                  <p:oleObj spid="_x0000_s13980" name="Equation" r:id="rId24" imgW="1218960" imgH="190440" progId="Equation.DSMT4">
                    <p:embed/>
                  </p:oleObj>
                </mc:Choice>
                <mc:Fallback>
                  <p:oleObj name="Equation" r:id="rId24" imgW="1218960" imgH="190440" progId="Equation.DSMT4">
                    <p:embed/>
                    <p:pic>
                      <p:nvPicPr>
                        <p:cNvPr id="0" name=""/>
                        <p:cNvPicPr/>
                        <p:nvPr/>
                      </p:nvPicPr>
                      <p:blipFill>
                        <a:blip r:embed="rId25"/>
                        <a:stretch>
                          <a:fillRect/>
                        </a:stretch>
                      </p:blipFill>
                      <p:spPr>
                        <a:xfrm>
                          <a:off x="6804025" y="3987800"/>
                          <a:ext cx="3162300" cy="493713"/>
                        </a:xfrm>
                        <a:prstGeom prst="rect">
                          <a:avLst/>
                        </a:prstGeom>
                      </p:spPr>
                    </p:pic>
                  </p:oleObj>
                </mc:Fallback>
              </mc:AlternateContent>
            </a:graphicData>
          </a:graphic>
        </p:graphicFrame>
        <p:graphicFrame>
          <p:nvGraphicFramePr>
            <p:cNvPr id="51" name="Object 50"/>
            <p:cNvGraphicFramePr>
              <a:graphicFrameLocks noChangeAspect="1"/>
            </p:cNvGraphicFramePr>
            <p:nvPr>
              <p:extLst/>
            </p:nvPr>
          </p:nvGraphicFramePr>
          <p:xfrm>
            <a:off x="6737350" y="5153025"/>
            <a:ext cx="3425825" cy="493713"/>
          </p:xfrm>
          <a:graphic>
            <a:graphicData uri="http://schemas.openxmlformats.org/presentationml/2006/ole">
              <mc:AlternateContent xmlns:mc="http://schemas.openxmlformats.org/markup-compatibility/2006">
                <mc:Choice xmlns:v="urn:schemas-microsoft-com:vml" Requires="v">
                  <p:oleObj spid="_x0000_s13981" name="Equation" r:id="rId26" imgW="1320480" imgH="190440" progId="Equation.DSMT4">
                    <p:embed/>
                  </p:oleObj>
                </mc:Choice>
                <mc:Fallback>
                  <p:oleObj name="Equation" r:id="rId26" imgW="1320480" imgH="190440" progId="Equation.DSMT4">
                    <p:embed/>
                    <p:pic>
                      <p:nvPicPr>
                        <p:cNvPr id="0" name=""/>
                        <p:cNvPicPr/>
                        <p:nvPr/>
                      </p:nvPicPr>
                      <p:blipFill>
                        <a:blip r:embed="rId27"/>
                        <a:stretch>
                          <a:fillRect/>
                        </a:stretch>
                      </p:blipFill>
                      <p:spPr>
                        <a:xfrm>
                          <a:off x="6737350" y="5153025"/>
                          <a:ext cx="3425825" cy="493713"/>
                        </a:xfrm>
                        <a:prstGeom prst="rect">
                          <a:avLst/>
                        </a:prstGeom>
                      </p:spPr>
                    </p:pic>
                  </p:oleObj>
                </mc:Fallback>
              </mc:AlternateContent>
            </a:graphicData>
          </a:graphic>
        </p:graphicFrame>
        <p:cxnSp>
          <p:nvCxnSpPr>
            <p:cNvPr id="53" name="Straight Connector 52"/>
            <p:cNvCxnSpPr/>
            <p:nvPr/>
          </p:nvCxnSpPr>
          <p:spPr>
            <a:xfrm>
              <a:off x="7053350" y="4447007"/>
              <a:ext cx="0" cy="687597"/>
            </a:xfrm>
            <a:prstGeom prst="line">
              <a:avLst/>
            </a:prstGeom>
            <a:ln w="38100">
              <a:solidFill>
                <a:srgbClr val="009900"/>
              </a:solidFill>
              <a:prstDash val="sys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967750" y="4447007"/>
              <a:ext cx="0" cy="687597"/>
            </a:xfrm>
            <a:prstGeom prst="line">
              <a:avLst/>
            </a:prstGeom>
            <a:ln w="38100">
              <a:solidFill>
                <a:srgbClr val="009900"/>
              </a:solidFill>
              <a:prstDash val="sysDash"/>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805950" y="4447007"/>
              <a:ext cx="0" cy="687597"/>
            </a:xfrm>
            <a:prstGeom prst="line">
              <a:avLst/>
            </a:prstGeom>
            <a:ln w="38100">
              <a:solidFill>
                <a:srgbClr val="009900"/>
              </a:solidFill>
              <a:prstDash val="sys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9726706" y="4447007"/>
              <a:ext cx="0" cy="687597"/>
            </a:xfrm>
            <a:prstGeom prst="line">
              <a:avLst/>
            </a:prstGeom>
            <a:ln w="38100">
              <a:solidFill>
                <a:srgbClr val="009900"/>
              </a:solidFill>
              <a:prstDash val="sysDash"/>
            </a:ln>
          </p:spPr>
          <p:style>
            <a:lnRef idx="1">
              <a:schemeClr val="accent1"/>
            </a:lnRef>
            <a:fillRef idx="0">
              <a:schemeClr val="accent1"/>
            </a:fillRef>
            <a:effectRef idx="0">
              <a:schemeClr val="accent1"/>
            </a:effectRef>
            <a:fontRef idx="minor">
              <a:schemeClr val="tx1"/>
            </a:fontRef>
          </p:style>
        </p:cxnSp>
      </p:grpSp>
      <p:sp>
        <p:nvSpPr>
          <p:cNvPr id="57" name="TextBox 56"/>
          <p:cNvSpPr txBox="1"/>
          <p:nvPr/>
        </p:nvSpPr>
        <p:spPr>
          <a:xfrm>
            <a:off x="10358011" y="3384530"/>
            <a:ext cx="1705654" cy="954107"/>
          </a:xfrm>
          <a:prstGeom prst="rect">
            <a:avLst/>
          </a:prstGeom>
          <a:noFill/>
        </p:spPr>
        <p:txBody>
          <a:bodyPr wrap="square" rtlCol="0">
            <a:spAutoFit/>
          </a:bodyPr>
          <a:lstStyle/>
          <a:p>
            <a:pPr algn="justLow" rtl="1">
              <a:lnSpc>
                <a:spcPct val="200000"/>
              </a:lnSpc>
            </a:pPr>
            <a:r>
              <a:rPr lang="fa-IR" sz="3200" b="1" dirty="0" smtClean="0">
                <a:solidFill>
                  <a:srgbClr val="C00000"/>
                </a:solidFill>
                <a:cs typeface="2  Badr" panose="00000400000000000000" pitchFamily="2" charset="-78"/>
              </a:rPr>
              <a:t>پاسخ الف:</a:t>
            </a:r>
          </a:p>
        </p:txBody>
      </p:sp>
    </p:spTree>
    <p:extLst>
      <p:ext uri="{BB962C8B-B14F-4D97-AF65-F5344CB8AC3E}">
        <p14:creationId xmlns:p14="http://schemas.microsoft.com/office/powerpoint/2010/main" val="2758468553"/>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00"/>
                                        <p:tgtEl>
                                          <p:spTgt spid="8">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wipe(down)">
                                      <p:cBhvr>
                                        <p:cTn id="10" dur="500"/>
                                        <p:tgtEl>
                                          <p:spTgt spid="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57">
                                            <p:txEl>
                                              <p:pRg st="0" end="0"/>
                                            </p:txEl>
                                          </p:spTgt>
                                        </p:tgtEl>
                                        <p:attrNameLst>
                                          <p:attrName>style.visibility</p:attrName>
                                        </p:attrNameLst>
                                      </p:cBhvr>
                                      <p:to>
                                        <p:strVal val="visible"/>
                                      </p:to>
                                    </p:set>
                                    <p:animEffect transition="in" filter="wipe(down)">
                                      <p:cBhvr>
                                        <p:cTn id="15" dur="500"/>
                                        <p:tgtEl>
                                          <p:spTgt spid="5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circle(in)">
                                      <p:cBhvr>
                                        <p:cTn id="20" dur="2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Effect transition="in" filter="fade">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3130</TotalTime>
  <Words>3588</Words>
  <Application>Microsoft Office PowerPoint</Application>
  <PresentationFormat>Widescreen</PresentationFormat>
  <Paragraphs>339</Paragraphs>
  <Slides>38</Slides>
  <Notes>10</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54" baseType="lpstr">
      <vt:lpstr>2  Badr</vt:lpstr>
      <vt:lpstr>2  Baran</vt:lpstr>
      <vt:lpstr>2  Davat</vt:lpstr>
      <vt:lpstr>2  Karim</vt:lpstr>
      <vt:lpstr>2  Titr</vt:lpstr>
      <vt:lpstr>2 tirt</vt:lpstr>
      <vt:lpstr>Adobe Fan Heiti Std B</vt:lpstr>
      <vt:lpstr>Arial</vt:lpstr>
      <vt:lpstr>B Nazanin</vt:lpstr>
      <vt:lpstr>Calibri</vt:lpstr>
      <vt:lpstr>Calibri Light</vt:lpstr>
      <vt:lpstr>Cambria Math</vt:lpstr>
      <vt:lpstr>IRANSans(FaNum) Medium</vt:lpstr>
      <vt:lpstr>Times New Roman</vt:lpstr>
      <vt:lpstr>Office Theme</vt:lpstr>
      <vt:lpstr>Equation</vt:lpstr>
      <vt:lpstr>PowerPoint Presentation</vt:lpstr>
      <vt:lpstr>ترکیبیات: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پرسش: تعداد پلاک های خودرو های شخصی را در جمهوری اسلامی ایران حساب کنید.</vt:lpstr>
      <vt:lpstr>PowerPoint Presentation</vt:lpstr>
      <vt:lpstr>PowerPoint Presentation</vt:lpstr>
      <vt:lpstr>PowerPoint Presentation</vt:lpstr>
      <vt:lpstr>PowerPoint Presentation</vt:lpstr>
      <vt:lpstr>PowerPoint Presentation</vt:lpstr>
      <vt:lpstr>PowerPoint Presentation</vt:lpstr>
      <vt:lpstr>  </vt:lpstr>
      <vt:lpstr> </vt:lpstr>
      <vt:lpstr>پرسش: با ارقام 0 و 1 و 2 و3 و 4 چند عدد پنج رقمی بدون تکرار می توان نوشت که: الف) رقم یکان آن 4 باشد.  ب) اعداد کوچکتر از 30000 باشند. </vt:lpstr>
      <vt:lpstr>پرسش: با ارقام 0 و 1 و 2 و 5 و 8 و بدون تکرار ارقام چند عدد 4 رقمی زوج وکمتر از 6000 می توان نوشت؟ </vt:lpstr>
      <vt:lpstr>PowerPoint Presentation</vt:lpstr>
      <vt:lpstr>PowerPoint Presentation</vt:lpstr>
      <vt:lpstr> تمرین 2 صفحه 125 کتاب درسی:   در یک شهرک صنعتی 5 بلوار اصلی و در هر بلوار، بین 8 تا 10 خیابان و در هر خیابان بین 10 تا 12 کوچه و در هر کوچه بین 20 تا 30 کارخانه وجو.د دارد. حداقل و حداکثر تعداد کارخانه هایی که ممکن است در این شهرک وجود داشته باشد، چقدر است؟  </vt:lpstr>
      <vt:lpstr>تمرین 3 صفحه 125 کتاب درسی:  می خواهیم راس های مثلث زیر را با دو رنگ قرمز و آبی رنگ کنیم.  الف) به چند طریق این کار امکان دارد؟  ب) به چند طریق می توان این رنگ آمیزی را انجام داد، به گونه ای که راس هایی که به هم وصل اند، هم رنگ نباشند.  پ) هر دو قسمت (الف) و (ب) را در حالتی که از سه رنگ مختلف استفاده می کنیم، بررسی کنید.  </vt:lpstr>
      <vt:lpstr>تمرین 4 صفحه 125 کتاب درسی: با پلاک هایی به صورت زیر که که عدد دو رقمی سمت راستآن ها از مجموعه A انتخاب شوند و سایر ارقام از مجموعه B انتخاب شوند و حرف استفاده شده در آن از مجموعه C انتخاب شود، چند ماشین را می توان شماره گذاری کرد؟ </vt:lpstr>
      <vt:lpstr>تمرین 5 صفحه 125 کتاب درسی:  در یک کشور نوعی اتومبیل در 5 مدل، 10 رنگ، 3 حجم موتور مختلف و 2 نوع دنده (اتوماتیک و غیر اتوماتیک) تولید می شود.  الف) چند نوع مختلف از این اتومبیل تولید می شود؟  ب) اگر یکی از رنگ های تولید شده مشکی باشد، چند نوع از این اتومبیل با رنگ مشکی تولید می شود؟  پ) چند نوع از این اتومبیل مشکی دنده اتوماتیک تولید می شود؟  </vt:lpstr>
      <vt:lpstr>تمرین 6 صفحه 126 کتاب درسی: یک آزمون چند گزینه ای شامل 10 سوال 4 گزینه ای و 5 سوال 2 گزینه ای (بله- خیر) است. فردی قصد دارد به سوال ها به صورت تصادفی جواب دهد. او به چند روش می تواند این کار را انجام دهد اگر:  الف) اگر مجبور باشد به همه سوال ها جواب دهد؟  ب) بتواند سوال ها را بدون جواب هم بگذرد؟  </vt:lpstr>
      <vt:lpstr>تمرین 7 صفحه 126 کتاب درسی: اگر شکل مقابل نشان دهنده ی جاده های بین شهرهای A ،B  ، C ، D و E باشد و همه ی جاده ها یک طرفه باشند، به چند طریق می توان از شهر A به شهر E رفت؟  </vt:lpstr>
      <vt:lpstr>تمرین 8 صفحه 126 کتاب درسی: مسئله زیر را به گونه ای کامل کنید که جواب ارائه شده، درست باشد. مسئله: چند عدد دو رقمی زوج می توان نوشت؛ به طوری که ...............................................؟  </vt:lpstr>
      <vt:lpstr>تمرین 9 صفحه 126 کتاب درسی:  مساله ای طرح کنید که با استفاده از اصل جمع یا اصل ضرب و یا هر دوی آن ها حل شود و جواب آن به صورت زیر باشد.   </vt:lpstr>
      <vt:lpstr>PowerPoint Presentation</vt:lpstr>
      <vt:lpstr>تمرین2: آزمونی دارای 3 دسته سوال (3 تا چهار گزینه ای-3 تا سه گزینه ای-3 تا دو گزینه ای)  است. تعداد حالت های ممکن برای پاسخ دادن در هر قسمت بدست آورید. الف) پاسخ به همه ی سوالات اجیاری باشد.           ب) فقط مجاز به پاسخ گویی به سوالات یکی از دسته ها باشد. پ) فقط مجاز به پاسخ گویی به 2 دسته  از سوالات باشیم.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lohrab</dc:creator>
  <cp:lastModifiedBy>lohrab </cp:lastModifiedBy>
  <cp:revision>254</cp:revision>
  <dcterms:created xsi:type="dcterms:W3CDTF">2020-03-04T19:03:14Z</dcterms:created>
  <dcterms:modified xsi:type="dcterms:W3CDTF">2020-03-11T18:13:55Z</dcterms:modified>
</cp:coreProperties>
</file>